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69" r:id="rId4"/>
    <p:sldId id="258" r:id="rId5"/>
    <p:sldId id="259" r:id="rId6"/>
    <p:sldId id="260" r:id="rId7"/>
    <p:sldId id="261" r:id="rId8"/>
    <p:sldId id="270" r:id="rId9"/>
    <p:sldId id="263" r:id="rId10"/>
    <p:sldId id="264" r:id="rId11"/>
    <p:sldId id="271" r:id="rId12"/>
    <p:sldId id="272" r:id="rId13"/>
    <p:sldId id="273" r:id="rId14"/>
    <p:sldId id="266" r:id="rId15"/>
    <p:sldId id="267" r:id="rId16"/>
    <p:sldId id="268"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8" d="100"/>
          <a:sy n="108" d="100"/>
        </p:scale>
        <p:origin x="7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6231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www.material.adventisten.ch/"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9B8C5"/>
        </a:solidFill>
        <a:effectLst/>
      </p:bgPr>
    </p:bg>
    <p:spTree>
      <p:nvGrpSpPr>
        <p:cNvPr id="1" name=""/>
        <p:cNvGrpSpPr/>
        <p:nvPr/>
      </p:nvGrpSpPr>
      <p:grpSpPr>
        <a:xfrm>
          <a:off x="0" y="0"/>
          <a:ext cx="0" cy="0"/>
          <a:chOff x="0" y="0"/>
          <a:chExt cx="0" cy="0"/>
        </a:xfrm>
      </p:grpSpPr>
      <p:sp>
        <p:nvSpPr>
          <p:cNvPr id="2" name="Shape 0"/>
          <p:cNvSpPr/>
          <p:nvPr/>
        </p:nvSpPr>
        <p:spPr>
          <a:xfrm>
            <a:off x="8595360" y="-1828800"/>
            <a:ext cx="6858000" cy="6858000"/>
          </a:xfrm>
          <a:prstGeom prst="ellipse">
            <a:avLst/>
          </a:prstGeom>
          <a:solidFill>
            <a:srgbClr val="6EC6D1"/>
          </a:solidFill>
          <a:ln/>
        </p:spPr>
        <p:txBody>
          <a:bodyPr/>
          <a:lstStyle/>
          <a:p>
            <a:endParaRPr lang="de-CH"/>
          </a:p>
        </p:txBody>
      </p:sp>
      <p:sp>
        <p:nvSpPr>
          <p:cNvPr id="3" name="Shape 1"/>
          <p:cNvSpPr/>
          <p:nvPr/>
        </p:nvSpPr>
        <p:spPr>
          <a:xfrm>
            <a:off x="9692640" y="4297680"/>
            <a:ext cx="5120640" cy="5120640"/>
          </a:xfrm>
          <a:prstGeom prst="ellipse">
            <a:avLst/>
          </a:prstGeom>
          <a:solidFill>
            <a:srgbClr val="6EC6D1"/>
          </a:solidFill>
          <a:ln/>
        </p:spPr>
        <p:txBody>
          <a:bodyPr/>
          <a:lstStyle/>
          <a:p>
            <a:endParaRPr lang="de-CH"/>
          </a:p>
        </p:txBody>
      </p:sp>
      <p:pic>
        <p:nvPicPr>
          <p:cNvPr id="4" name="Image 0" descr="assets/logo_white.png"/>
          <p:cNvPicPr>
            <a:picLocks noChangeAspect="1"/>
          </p:cNvPicPr>
          <p:nvPr/>
        </p:nvPicPr>
        <p:blipFill>
          <a:blip r:embed="rId3"/>
          <a:stretch>
            <a:fillRect/>
          </a:stretch>
        </p:blipFill>
        <p:spPr>
          <a:xfrm>
            <a:off x="10561320" y="502920"/>
            <a:ext cx="1051560" cy="1051560"/>
          </a:xfrm>
          <a:prstGeom prst="rect">
            <a:avLst/>
          </a:prstGeom>
        </p:spPr>
      </p:pic>
      <p:sp>
        <p:nvSpPr>
          <p:cNvPr id="5" name="Text 2"/>
          <p:cNvSpPr/>
          <p:nvPr/>
        </p:nvSpPr>
        <p:spPr>
          <a:xfrm>
            <a:off x="731520" y="1737360"/>
            <a:ext cx="8229600" cy="365760"/>
          </a:xfrm>
          <a:prstGeom prst="rect">
            <a:avLst/>
          </a:prstGeom>
          <a:noFill/>
          <a:ln/>
        </p:spPr>
        <p:txBody>
          <a:bodyPr wrap="square" rtlCol="0" anchor="ctr"/>
          <a:lstStyle/>
          <a:p>
            <a:pPr marL="0" indent="0">
              <a:buNone/>
            </a:pPr>
            <a:r>
              <a:rPr lang="en-US" sz="1300" b="1" kern="0" spc="150" dirty="0">
                <a:solidFill>
                  <a:srgbClr val="FFFFFF"/>
                </a:solidFill>
                <a:latin typeface="Calibri" pitchFamily="34" charset="0"/>
                <a:ea typeface="Calibri" pitchFamily="34" charset="-122"/>
                <a:cs typeface="Calibri" pitchFamily="34" charset="-120"/>
              </a:rPr>
              <a:t>2000 JAHRE TAUFE JESU  ·  2027</a:t>
            </a:r>
            <a:endParaRPr lang="en-US" sz="1300" dirty="0"/>
          </a:p>
        </p:txBody>
      </p:sp>
      <p:sp>
        <p:nvSpPr>
          <p:cNvPr id="6" name="Text 3"/>
          <p:cNvSpPr/>
          <p:nvPr/>
        </p:nvSpPr>
        <p:spPr>
          <a:xfrm>
            <a:off x="685800" y="2148840"/>
            <a:ext cx="9601200" cy="1188720"/>
          </a:xfrm>
          <a:prstGeom prst="rect">
            <a:avLst/>
          </a:prstGeom>
          <a:noFill/>
          <a:ln/>
        </p:spPr>
        <p:txBody>
          <a:bodyPr wrap="square" rtlCol="0" anchor="ctr"/>
          <a:lstStyle/>
          <a:p>
            <a:pPr marL="0" indent="0">
              <a:buNone/>
            </a:pPr>
            <a:r>
              <a:rPr lang="en-US" sz="5800" b="1" dirty="0">
                <a:solidFill>
                  <a:srgbClr val="FFFFFF"/>
                </a:solidFill>
                <a:latin typeface="Calibri" pitchFamily="34" charset="0"/>
                <a:ea typeface="Calibri" pitchFamily="34" charset="-122"/>
                <a:cs typeface="Calibri" pitchFamily="34" charset="-120"/>
              </a:rPr>
              <a:t>OneVoice27</a:t>
            </a:r>
            <a:endParaRPr lang="en-US" sz="5800" dirty="0"/>
          </a:p>
        </p:txBody>
      </p:sp>
      <p:sp>
        <p:nvSpPr>
          <p:cNvPr id="7" name="Text 4"/>
          <p:cNvSpPr/>
          <p:nvPr/>
        </p:nvSpPr>
        <p:spPr>
          <a:xfrm>
            <a:off x="731520" y="3108960"/>
            <a:ext cx="9601200" cy="685800"/>
          </a:xfrm>
          <a:prstGeom prst="rect">
            <a:avLst/>
          </a:prstGeom>
          <a:noFill/>
          <a:ln/>
        </p:spPr>
        <p:txBody>
          <a:bodyPr wrap="square" rtlCol="0" anchor="ctr"/>
          <a:lstStyle/>
          <a:p>
            <a:pPr marL="0" indent="0">
              <a:buNone/>
            </a:pPr>
            <a:r>
              <a:rPr lang="en-US" sz="3000" i="1" dirty="0">
                <a:solidFill>
                  <a:srgbClr val="FFFFFF"/>
                </a:solidFill>
                <a:latin typeface="Calibri" pitchFamily="34" charset="0"/>
                <a:ea typeface="Calibri" pitchFamily="34" charset="-122"/>
                <a:cs typeface="Calibri" pitchFamily="34" charset="-120"/>
              </a:rPr>
              <a:t>Schweiz</a:t>
            </a:r>
            <a:endParaRPr lang="en-US" sz="3000" dirty="0"/>
          </a:p>
        </p:txBody>
      </p:sp>
      <p:sp>
        <p:nvSpPr>
          <p:cNvPr id="8" name="Shape 5"/>
          <p:cNvSpPr/>
          <p:nvPr/>
        </p:nvSpPr>
        <p:spPr>
          <a:xfrm>
            <a:off x="777240" y="3913632"/>
            <a:ext cx="1280160" cy="0"/>
          </a:xfrm>
          <a:prstGeom prst="line">
            <a:avLst/>
          </a:prstGeom>
          <a:noFill/>
          <a:ln w="38100">
            <a:solidFill>
              <a:srgbClr val="F28B0D"/>
            </a:solidFill>
            <a:prstDash val="solid"/>
          </a:ln>
        </p:spPr>
        <p:txBody>
          <a:bodyPr/>
          <a:lstStyle/>
          <a:p>
            <a:endParaRPr lang="de-CH"/>
          </a:p>
        </p:txBody>
      </p:sp>
      <p:sp>
        <p:nvSpPr>
          <p:cNvPr id="9" name="Text 6"/>
          <p:cNvSpPr/>
          <p:nvPr/>
        </p:nvSpPr>
        <p:spPr>
          <a:xfrm>
            <a:off x="731520" y="4114800"/>
            <a:ext cx="8229600" cy="457200"/>
          </a:xfrm>
          <a:prstGeom prst="rect">
            <a:avLst/>
          </a:prstGeom>
          <a:noFill/>
          <a:ln/>
        </p:spPr>
        <p:txBody>
          <a:bodyPr wrap="square" rtlCol="0" anchor="ctr"/>
          <a:lstStyle/>
          <a:p>
            <a:pPr marL="0" indent="0">
              <a:buNone/>
            </a:pPr>
            <a:r>
              <a:rPr lang="en-US" sz="1800" dirty="0">
                <a:solidFill>
                  <a:srgbClr val="FFFFFF"/>
                </a:solidFill>
                <a:latin typeface="Calibri" pitchFamily="34" charset="0"/>
                <a:ea typeface="Calibri" pitchFamily="34" charset="-122"/>
                <a:cs typeface="Calibri" pitchFamily="34" charset="-120"/>
              </a:rPr>
              <a:t>„All things new“ – hope starts here</a:t>
            </a:r>
            <a:endParaRPr lang="en-US" sz="1800" dirty="0"/>
          </a:p>
        </p:txBody>
      </p:sp>
      <p:sp>
        <p:nvSpPr>
          <p:cNvPr id="10" name="Text 7"/>
          <p:cNvSpPr/>
          <p:nvPr/>
        </p:nvSpPr>
        <p:spPr>
          <a:xfrm>
            <a:off x="731520" y="4617720"/>
            <a:ext cx="7589520" cy="731520"/>
          </a:xfrm>
          <a:prstGeom prst="rect">
            <a:avLst/>
          </a:prstGeom>
          <a:noFill/>
          <a:ln/>
        </p:spPr>
        <p:txBody>
          <a:bodyPr wrap="square" rtlCol="0" anchor="ctr"/>
          <a:lstStyle/>
          <a:p>
            <a:pPr marL="0" indent="0">
              <a:lnSpc>
                <a:spcPct val="130000"/>
              </a:lnSpc>
              <a:buNone/>
            </a:pPr>
            <a:r>
              <a:rPr lang="en-US" sz="1300" dirty="0">
                <a:solidFill>
                  <a:srgbClr val="EAF6F8"/>
                </a:solidFill>
                <a:latin typeface="Calibri" pitchFamily="34" charset="0"/>
                <a:ea typeface="Calibri" pitchFamily="34" charset="-122"/>
                <a:cs typeface="Calibri" pitchFamily="34" charset="-120"/>
              </a:rPr>
              <a:t>Gemeinsam den Blick neu auf Jesus richten — ein Impuls für die Gemeinden der Schweiz im September 2027</a:t>
            </a:r>
            <a:endParaRPr lang="en-US" sz="1300" dirty="0"/>
          </a:p>
        </p:txBody>
      </p:sp>
      <p:sp>
        <p:nvSpPr>
          <p:cNvPr id="11" name="Text 8"/>
          <p:cNvSpPr/>
          <p:nvPr/>
        </p:nvSpPr>
        <p:spPr>
          <a:xfrm>
            <a:off x="731520" y="6172200"/>
            <a:ext cx="8229600" cy="320040"/>
          </a:xfrm>
          <a:prstGeom prst="rect">
            <a:avLst/>
          </a:prstGeom>
          <a:noFill/>
          <a:ln/>
        </p:spPr>
        <p:txBody>
          <a:bodyPr wrap="square" rtlCol="0" anchor="ctr"/>
          <a:lstStyle/>
          <a:p>
            <a:pPr marL="0" indent="0">
              <a:buNone/>
            </a:pPr>
            <a:r>
              <a:rPr lang="en-US" sz="1100" dirty="0">
                <a:solidFill>
                  <a:srgbClr val="D8EFF2"/>
                </a:solidFill>
                <a:latin typeface="Calibri" pitchFamily="34" charset="0"/>
                <a:ea typeface="Calibri" pitchFamily="34" charset="-122"/>
                <a:cs typeface="Calibri" pitchFamily="34" charset="-120"/>
              </a:rPr>
              <a:t>Informationen für Gemeindeleitungen  ·  www.onevoice27.org</a:t>
            </a:r>
            <a:endParaRPr lang="en-US" sz="1100" dirty="0"/>
          </a:p>
        </p:txBody>
      </p:sp>
      <p:sp>
        <p:nvSpPr>
          <p:cNvPr id="12" name="Text 9"/>
          <p:cNvSpPr/>
          <p:nvPr/>
        </p:nvSpPr>
        <p:spPr>
          <a:xfrm>
            <a:off x="731520" y="6492240"/>
            <a:ext cx="5486400" cy="274320"/>
          </a:xfrm>
          <a:prstGeom prst="rect">
            <a:avLst/>
          </a:prstGeom>
          <a:noFill/>
          <a:ln/>
        </p:spPr>
        <p:txBody>
          <a:bodyPr wrap="square" rtlCol="0" anchor="ctr"/>
          <a:lstStyle/>
          <a:p>
            <a:pPr marL="0" indent="0">
              <a:buNone/>
            </a:pPr>
            <a:r>
              <a:rPr lang="en-US" sz="950" dirty="0">
                <a:solidFill>
                  <a:srgbClr val="D8EFF2"/>
                </a:solidFill>
                <a:latin typeface="Calibri" pitchFamily="34" charset="0"/>
                <a:ea typeface="Calibri" pitchFamily="34" charset="-122"/>
                <a:cs typeface="Calibri" pitchFamily="34" charset="-120"/>
              </a:rPr>
              <a:t>FreiKirche der Siebenten-Tags-Adventisten</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ZUM INDIVIDUELLEN ZUSAMMENSTELLEN</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Bausteine für Gemeinden</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Shape 3"/>
          <p:cNvSpPr/>
          <p:nvPr/>
        </p:nvSpPr>
        <p:spPr>
          <a:xfrm>
            <a:off x="548640" y="1691640"/>
            <a:ext cx="5074920" cy="786384"/>
          </a:xfrm>
          <a:prstGeom prst="roundRect">
            <a:avLst>
              <a:gd name="adj" fmla="val 8140"/>
            </a:avLst>
          </a:prstGeom>
          <a:solidFill>
            <a:srgbClr val="EAF6F8"/>
          </a:solidFill>
          <a:ln/>
        </p:spPr>
        <p:txBody>
          <a:bodyPr/>
          <a:lstStyle/>
          <a:p>
            <a:endParaRPr lang="de-CH"/>
          </a:p>
        </p:txBody>
      </p:sp>
      <p:sp>
        <p:nvSpPr>
          <p:cNvPr id="6" name="Shape 4"/>
          <p:cNvSpPr/>
          <p:nvPr/>
        </p:nvSpPr>
        <p:spPr>
          <a:xfrm>
            <a:off x="713232" y="1833372"/>
            <a:ext cx="502920" cy="502920"/>
          </a:xfrm>
          <a:prstGeom prst="ellipse">
            <a:avLst/>
          </a:prstGeom>
          <a:solidFill>
            <a:srgbClr val="29B8C5"/>
          </a:solidFill>
          <a:ln/>
        </p:spPr>
        <p:txBody>
          <a:bodyPr/>
          <a:lstStyle/>
          <a:p>
            <a:endParaRPr lang="de-CH"/>
          </a:p>
        </p:txBody>
      </p:sp>
      <p:sp>
        <p:nvSpPr>
          <p:cNvPr id="7" name="Text 5"/>
          <p:cNvSpPr/>
          <p:nvPr/>
        </p:nvSpPr>
        <p:spPr>
          <a:xfrm>
            <a:off x="713232" y="1833372"/>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1</a:t>
            </a:r>
            <a:endParaRPr lang="en-US" sz="1320" dirty="0"/>
          </a:p>
        </p:txBody>
      </p:sp>
      <p:sp>
        <p:nvSpPr>
          <p:cNvPr id="8" name="Text 6"/>
          <p:cNvSpPr/>
          <p:nvPr/>
        </p:nvSpPr>
        <p:spPr>
          <a:xfrm>
            <a:off x="1371600" y="1691640"/>
            <a:ext cx="4069080" cy="786384"/>
          </a:xfrm>
          <a:prstGeom prst="rect">
            <a:avLst/>
          </a:prstGeom>
          <a:noFill/>
          <a:ln/>
        </p:spPr>
        <p:txBody>
          <a:bodyPr wrap="square" rtlCol="0" anchor="ctr"/>
          <a:lstStyle/>
          <a:p>
            <a:pPr marL="0" indent="0">
              <a:lnSpc>
                <a:spcPct val="115000"/>
              </a:lnSpc>
              <a:buNone/>
            </a:pPr>
            <a:r>
              <a:rPr lang="en-US" sz="1200" dirty="0">
                <a:solidFill>
                  <a:srgbClr val="565655"/>
                </a:solidFill>
                <a:latin typeface="Calibri" pitchFamily="34" charset="0"/>
                <a:ea typeface="Calibri" pitchFamily="34" charset="-122"/>
                <a:cs typeface="Calibri" pitchFamily="34" charset="-120"/>
              </a:rPr>
              <a:t>Jesus-Expo zu den sieben Ich-bin-Worten</a:t>
            </a:r>
            <a:endParaRPr lang="en-US" sz="1200" dirty="0"/>
          </a:p>
        </p:txBody>
      </p:sp>
      <p:sp>
        <p:nvSpPr>
          <p:cNvPr id="13" name="Shape 11"/>
          <p:cNvSpPr/>
          <p:nvPr/>
        </p:nvSpPr>
        <p:spPr>
          <a:xfrm>
            <a:off x="5897880" y="1691640"/>
            <a:ext cx="5074920" cy="786384"/>
          </a:xfrm>
          <a:prstGeom prst="roundRect">
            <a:avLst>
              <a:gd name="adj" fmla="val 8140"/>
            </a:avLst>
          </a:prstGeom>
          <a:solidFill>
            <a:srgbClr val="EAF6F8"/>
          </a:solidFill>
          <a:ln/>
        </p:spPr>
        <p:txBody>
          <a:bodyPr/>
          <a:lstStyle/>
          <a:p>
            <a:endParaRPr lang="de-CH" dirty="0"/>
          </a:p>
        </p:txBody>
      </p:sp>
      <p:sp>
        <p:nvSpPr>
          <p:cNvPr id="14" name="Shape 12"/>
          <p:cNvSpPr/>
          <p:nvPr/>
        </p:nvSpPr>
        <p:spPr>
          <a:xfrm>
            <a:off x="6062472" y="1833372"/>
            <a:ext cx="502920" cy="502920"/>
          </a:xfrm>
          <a:prstGeom prst="ellipse">
            <a:avLst/>
          </a:prstGeom>
          <a:solidFill>
            <a:srgbClr val="29B8C5"/>
          </a:solidFill>
          <a:ln/>
        </p:spPr>
        <p:txBody>
          <a:bodyPr/>
          <a:lstStyle/>
          <a:p>
            <a:endParaRPr lang="de-CH"/>
          </a:p>
        </p:txBody>
      </p:sp>
      <p:sp>
        <p:nvSpPr>
          <p:cNvPr id="15" name="Text 13"/>
          <p:cNvSpPr/>
          <p:nvPr/>
        </p:nvSpPr>
        <p:spPr>
          <a:xfrm>
            <a:off x="6062472" y="1833372"/>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2</a:t>
            </a:r>
            <a:endParaRPr lang="en-US" sz="1320" dirty="0"/>
          </a:p>
        </p:txBody>
      </p:sp>
      <p:sp>
        <p:nvSpPr>
          <p:cNvPr id="16" name="Text 14"/>
          <p:cNvSpPr/>
          <p:nvPr/>
        </p:nvSpPr>
        <p:spPr>
          <a:xfrm>
            <a:off x="6720840" y="1691640"/>
            <a:ext cx="4069080" cy="786384"/>
          </a:xfrm>
          <a:prstGeom prst="rect">
            <a:avLst/>
          </a:prstGeom>
          <a:noFill/>
          <a:ln/>
        </p:spPr>
        <p:txBody>
          <a:bodyPr wrap="square" rtlCol="0" anchor="ctr"/>
          <a:lstStyle/>
          <a:p>
            <a:pPr marL="0" indent="0">
              <a:lnSpc>
                <a:spcPct val="115000"/>
              </a:lnSpc>
              <a:buNone/>
            </a:pPr>
            <a:r>
              <a:rPr lang="en-US" sz="1200" dirty="0">
                <a:solidFill>
                  <a:srgbClr val="565655"/>
                </a:solidFill>
                <a:latin typeface="Calibri" pitchFamily="34" charset="0"/>
                <a:ea typeface="Calibri" pitchFamily="34" charset="-122"/>
                <a:cs typeface="Calibri" pitchFamily="34" charset="-120"/>
              </a:rPr>
              <a:t>Social-Media-</a:t>
            </a:r>
            <a:r>
              <a:rPr lang="en-US" sz="1200" dirty="0" err="1">
                <a:solidFill>
                  <a:srgbClr val="565655"/>
                </a:solidFill>
                <a:latin typeface="Calibri" pitchFamily="34" charset="0"/>
                <a:ea typeface="Calibri" pitchFamily="34" charset="-122"/>
                <a:cs typeface="Calibri" pitchFamily="34" charset="-120"/>
              </a:rPr>
              <a:t>Kampagne</a:t>
            </a:r>
            <a:r>
              <a:rPr lang="en-US" sz="1200" dirty="0">
                <a:solidFill>
                  <a:srgbClr val="565655"/>
                </a:solidFill>
                <a:latin typeface="Calibri" pitchFamily="34" charset="0"/>
                <a:ea typeface="Calibri" pitchFamily="34" charset="-122"/>
                <a:cs typeface="Calibri" pitchFamily="34" charset="-120"/>
              </a:rPr>
              <a:t> </a:t>
            </a:r>
            <a:r>
              <a:rPr lang="en-US" sz="1200" dirty="0" err="1">
                <a:solidFill>
                  <a:srgbClr val="565655"/>
                </a:solidFill>
                <a:latin typeface="Calibri" pitchFamily="34" charset="0"/>
                <a:ea typeface="Calibri" pitchFamily="34" charset="-122"/>
                <a:cs typeface="Calibri" pitchFamily="34" charset="-120"/>
              </a:rPr>
              <a:t>echt</a:t>
            </a:r>
            <a:r>
              <a:rPr lang="en-US" sz="1200" dirty="0">
                <a:solidFill>
                  <a:srgbClr val="565655"/>
                </a:solidFill>
                <a:latin typeface="Calibri" pitchFamily="34" charset="0"/>
                <a:ea typeface="Calibri" pitchFamily="34" charset="-122"/>
                <a:cs typeface="Calibri" pitchFamily="34" charset="-120"/>
              </a:rPr>
              <a:t>.</a:t>
            </a:r>
            <a:endParaRPr lang="en-US" sz="1200" dirty="0"/>
          </a:p>
        </p:txBody>
      </p:sp>
      <p:sp>
        <p:nvSpPr>
          <p:cNvPr id="17" name="Shape 15"/>
          <p:cNvSpPr/>
          <p:nvPr/>
        </p:nvSpPr>
        <p:spPr>
          <a:xfrm>
            <a:off x="548640" y="2642616"/>
            <a:ext cx="5074920" cy="786384"/>
          </a:xfrm>
          <a:prstGeom prst="roundRect">
            <a:avLst>
              <a:gd name="adj" fmla="val 8140"/>
            </a:avLst>
          </a:prstGeom>
          <a:solidFill>
            <a:srgbClr val="EAF6F8"/>
          </a:solidFill>
          <a:ln/>
        </p:spPr>
        <p:txBody>
          <a:bodyPr/>
          <a:lstStyle/>
          <a:p>
            <a:endParaRPr lang="de-CH"/>
          </a:p>
        </p:txBody>
      </p:sp>
      <p:sp>
        <p:nvSpPr>
          <p:cNvPr id="18" name="Shape 16"/>
          <p:cNvSpPr/>
          <p:nvPr/>
        </p:nvSpPr>
        <p:spPr>
          <a:xfrm>
            <a:off x="713232" y="2784348"/>
            <a:ext cx="502920" cy="502920"/>
          </a:xfrm>
          <a:prstGeom prst="ellipse">
            <a:avLst/>
          </a:prstGeom>
          <a:solidFill>
            <a:srgbClr val="29B8C5"/>
          </a:solidFill>
          <a:ln/>
        </p:spPr>
        <p:txBody>
          <a:bodyPr/>
          <a:lstStyle/>
          <a:p>
            <a:endParaRPr lang="de-CH"/>
          </a:p>
        </p:txBody>
      </p:sp>
      <p:sp>
        <p:nvSpPr>
          <p:cNvPr id="19" name="Text 17"/>
          <p:cNvSpPr/>
          <p:nvPr/>
        </p:nvSpPr>
        <p:spPr>
          <a:xfrm>
            <a:off x="713232" y="2784348"/>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3</a:t>
            </a:r>
            <a:endParaRPr lang="en-US" sz="1320" dirty="0"/>
          </a:p>
        </p:txBody>
      </p:sp>
      <p:sp>
        <p:nvSpPr>
          <p:cNvPr id="20" name="Text 18"/>
          <p:cNvSpPr/>
          <p:nvPr/>
        </p:nvSpPr>
        <p:spPr>
          <a:xfrm>
            <a:off x="1371600" y="2642616"/>
            <a:ext cx="4069080" cy="786384"/>
          </a:xfrm>
          <a:prstGeom prst="rect">
            <a:avLst/>
          </a:prstGeom>
          <a:noFill/>
          <a:ln/>
        </p:spPr>
        <p:txBody>
          <a:bodyPr wrap="square" rtlCol="0" anchor="ctr"/>
          <a:lstStyle/>
          <a:p>
            <a:pPr marL="0" indent="0">
              <a:lnSpc>
                <a:spcPct val="115000"/>
              </a:lnSpc>
              <a:buNone/>
            </a:pPr>
            <a:r>
              <a:rPr lang="en-US" sz="1200" dirty="0">
                <a:solidFill>
                  <a:srgbClr val="565655"/>
                </a:solidFill>
                <a:latin typeface="Calibri" pitchFamily="34" charset="0"/>
                <a:ea typeface="Calibri" pitchFamily="34" charset="-122"/>
                <a:cs typeface="Calibri" pitchFamily="34" charset="-120"/>
              </a:rPr>
              <a:t>Online-Hope-Kurs zu den Ich-bin-Worten</a:t>
            </a:r>
            <a:endParaRPr lang="en-US" sz="1200" dirty="0"/>
          </a:p>
        </p:txBody>
      </p:sp>
      <p:sp>
        <p:nvSpPr>
          <p:cNvPr id="21" name="Shape 19"/>
          <p:cNvSpPr/>
          <p:nvPr/>
        </p:nvSpPr>
        <p:spPr>
          <a:xfrm>
            <a:off x="5897880" y="2642616"/>
            <a:ext cx="5074920" cy="786384"/>
          </a:xfrm>
          <a:prstGeom prst="roundRect">
            <a:avLst>
              <a:gd name="adj" fmla="val 8140"/>
            </a:avLst>
          </a:prstGeom>
          <a:solidFill>
            <a:srgbClr val="EAF6F8"/>
          </a:solidFill>
          <a:ln/>
        </p:spPr>
        <p:txBody>
          <a:bodyPr/>
          <a:lstStyle/>
          <a:p>
            <a:endParaRPr lang="de-CH"/>
          </a:p>
        </p:txBody>
      </p:sp>
      <p:sp>
        <p:nvSpPr>
          <p:cNvPr id="22" name="Shape 20"/>
          <p:cNvSpPr/>
          <p:nvPr/>
        </p:nvSpPr>
        <p:spPr>
          <a:xfrm>
            <a:off x="6062472" y="2784348"/>
            <a:ext cx="502920" cy="502920"/>
          </a:xfrm>
          <a:prstGeom prst="ellipse">
            <a:avLst/>
          </a:prstGeom>
          <a:solidFill>
            <a:srgbClr val="29B8C5"/>
          </a:solidFill>
          <a:ln/>
        </p:spPr>
        <p:txBody>
          <a:bodyPr/>
          <a:lstStyle/>
          <a:p>
            <a:endParaRPr lang="de-CH"/>
          </a:p>
        </p:txBody>
      </p:sp>
      <p:sp>
        <p:nvSpPr>
          <p:cNvPr id="23" name="Text 21"/>
          <p:cNvSpPr/>
          <p:nvPr/>
        </p:nvSpPr>
        <p:spPr>
          <a:xfrm>
            <a:off x="6062472" y="2784348"/>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4</a:t>
            </a:r>
            <a:endParaRPr lang="en-US" sz="1320" dirty="0"/>
          </a:p>
        </p:txBody>
      </p:sp>
      <p:sp>
        <p:nvSpPr>
          <p:cNvPr id="24" name="Text 22"/>
          <p:cNvSpPr/>
          <p:nvPr/>
        </p:nvSpPr>
        <p:spPr>
          <a:xfrm>
            <a:off x="6720840" y="2642616"/>
            <a:ext cx="4069080" cy="786384"/>
          </a:xfrm>
          <a:prstGeom prst="rect">
            <a:avLst/>
          </a:prstGeom>
          <a:noFill/>
          <a:ln/>
        </p:spPr>
        <p:txBody>
          <a:bodyPr wrap="square" rtlCol="0" anchor="ctr"/>
          <a:lstStyle/>
          <a:p>
            <a:pPr marL="0" indent="0">
              <a:lnSpc>
                <a:spcPct val="115000"/>
              </a:lnSpc>
              <a:buNone/>
            </a:pPr>
            <a:r>
              <a:rPr lang="en-US" sz="1200" dirty="0">
                <a:solidFill>
                  <a:srgbClr val="565655"/>
                </a:solidFill>
                <a:latin typeface="Calibri" pitchFamily="34" charset="0"/>
                <a:ea typeface="Calibri" pitchFamily="34" charset="-122"/>
                <a:cs typeface="Calibri" pitchFamily="34" charset="-120"/>
              </a:rPr>
              <a:t>TV-Reihe von HopeTV</a:t>
            </a:r>
            <a:endParaRPr lang="en-US" sz="1200" dirty="0"/>
          </a:p>
        </p:txBody>
      </p:sp>
      <p:sp>
        <p:nvSpPr>
          <p:cNvPr id="29" name="Shape 27"/>
          <p:cNvSpPr/>
          <p:nvPr/>
        </p:nvSpPr>
        <p:spPr>
          <a:xfrm>
            <a:off x="548640" y="3593592"/>
            <a:ext cx="5074920" cy="786384"/>
          </a:xfrm>
          <a:prstGeom prst="roundRect">
            <a:avLst>
              <a:gd name="adj" fmla="val 8140"/>
            </a:avLst>
          </a:prstGeom>
          <a:solidFill>
            <a:srgbClr val="EAF6F8"/>
          </a:solidFill>
          <a:ln/>
        </p:spPr>
        <p:txBody>
          <a:bodyPr/>
          <a:lstStyle/>
          <a:p>
            <a:endParaRPr lang="de-CH"/>
          </a:p>
        </p:txBody>
      </p:sp>
      <p:sp>
        <p:nvSpPr>
          <p:cNvPr id="30" name="Shape 28"/>
          <p:cNvSpPr/>
          <p:nvPr/>
        </p:nvSpPr>
        <p:spPr>
          <a:xfrm>
            <a:off x="713232" y="3735324"/>
            <a:ext cx="502920" cy="502920"/>
          </a:xfrm>
          <a:prstGeom prst="ellipse">
            <a:avLst/>
          </a:prstGeom>
          <a:solidFill>
            <a:srgbClr val="29B8C5"/>
          </a:solidFill>
          <a:ln/>
        </p:spPr>
        <p:txBody>
          <a:bodyPr/>
          <a:lstStyle/>
          <a:p>
            <a:endParaRPr lang="de-CH"/>
          </a:p>
        </p:txBody>
      </p:sp>
      <p:sp>
        <p:nvSpPr>
          <p:cNvPr id="31" name="Text 29"/>
          <p:cNvSpPr/>
          <p:nvPr/>
        </p:nvSpPr>
        <p:spPr>
          <a:xfrm>
            <a:off x="713232" y="3735324"/>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5</a:t>
            </a:r>
            <a:endParaRPr lang="en-US" sz="1320" dirty="0"/>
          </a:p>
        </p:txBody>
      </p:sp>
      <p:sp>
        <p:nvSpPr>
          <p:cNvPr id="32" name="Text 30"/>
          <p:cNvSpPr/>
          <p:nvPr/>
        </p:nvSpPr>
        <p:spPr>
          <a:xfrm>
            <a:off x="1371600" y="3593592"/>
            <a:ext cx="4069080" cy="786384"/>
          </a:xfrm>
          <a:prstGeom prst="rect">
            <a:avLst/>
          </a:prstGeom>
          <a:noFill/>
          <a:ln/>
        </p:spPr>
        <p:txBody>
          <a:bodyPr wrap="square" rtlCol="0" anchor="ctr"/>
          <a:lstStyle/>
          <a:p>
            <a:pPr marL="0" indent="0">
              <a:lnSpc>
                <a:spcPct val="115000"/>
              </a:lnSpc>
              <a:buNone/>
            </a:pPr>
            <a:r>
              <a:rPr lang="en-US" sz="1200" dirty="0">
                <a:solidFill>
                  <a:srgbClr val="565655"/>
                </a:solidFill>
                <a:latin typeface="Calibri" pitchFamily="34" charset="0"/>
                <a:ea typeface="Calibri" pitchFamily="34" charset="-122"/>
                <a:cs typeface="Calibri" pitchFamily="34" charset="-120"/>
              </a:rPr>
              <a:t>Kleingruppen vor Ort</a:t>
            </a:r>
            <a:endParaRPr lang="en-US" sz="1200" dirty="0"/>
          </a:p>
        </p:txBody>
      </p:sp>
      <p:sp>
        <p:nvSpPr>
          <p:cNvPr id="33" name="Shape 31"/>
          <p:cNvSpPr/>
          <p:nvPr/>
        </p:nvSpPr>
        <p:spPr>
          <a:xfrm>
            <a:off x="5897880" y="3593592"/>
            <a:ext cx="5074920" cy="786384"/>
          </a:xfrm>
          <a:prstGeom prst="roundRect">
            <a:avLst>
              <a:gd name="adj" fmla="val 8140"/>
            </a:avLst>
          </a:prstGeom>
          <a:solidFill>
            <a:srgbClr val="EAF6F8"/>
          </a:solidFill>
          <a:ln/>
        </p:spPr>
        <p:txBody>
          <a:bodyPr/>
          <a:lstStyle/>
          <a:p>
            <a:endParaRPr lang="de-CH"/>
          </a:p>
        </p:txBody>
      </p:sp>
      <p:sp>
        <p:nvSpPr>
          <p:cNvPr id="34" name="Shape 32"/>
          <p:cNvSpPr/>
          <p:nvPr/>
        </p:nvSpPr>
        <p:spPr>
          <a:xfrm>
            <a:off x="6062472" y="3735324"/>
            <a:ext cx="502920" cy="502920"/>
          </a:xfrm>
          <a:prstGeom prst="ellipse">
            <a:avLst/>
          </a:prstGeom>
          <a:solidFill>
            <a:srgbClr val="29B8C5"/>
          </a:solidFill>
          <a:ln/>
        </p:spPr>
        <p:txBody>
          <a:bodyPr/>
          <a:lstStyle/>
          <a:p>
            <a:endParaRPr lang="de-CH"/>
          </a:p>
        </p:txBody>
      </p:sp>
      <p:sp>
        <p:nvSpPr>
          <p:cNvPr id="35" name="Text 33"/>
          <p:cNvSpPr/>
          <p:nvPr/>
        </p:nvSpPr>
        <p:spPr>
          <a:xfrm>
            <a:off x="6062472" y="3735324"/>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6</a:t>
            </a:r>
            <a:endParaRPr lang="en-US" sz="1320" dirty="0"/>
          </a:p>
        </p:txBody>
      </p:sp>
      <p:sp>
        <p:nvSpPr>
          <p:cNvPr id="36" name="Text 34"/>
          <p:cNvSpPr/>
          <p:nvPr/>
        </p:nvSpPr>
        <p:spPr>
          <a:xfrm>
            <a:off x="6720840" y="3593592"/>
            <a:ext cx="4069080" cy="786384"/>
          </a:xfrm>
          <a:prstGeom prst="rect">
            <a:avLst/>
          </a:prstGeom>
          <a:noFill/>
          <a:ln/>
        </p:spPr>
        <p:txBody>
          <a:bodyPr wrap="square" rtlCol="0" anchor="ctr"/>
          <a:lstStyle/>
          <a:p>
            <a:pPr marL="0" indent="0">
              <a:lnSpc>
                <a:spcPct val="115000"/>
              </a:lnSpc>
              <a:buNone/>
            </a:pPr>
            <a:r>
              <a:rPr lang="en-US" sz="1200" dirty="0">
                <a:solidFill>
                  <a:srgbClr val="565655"/>
                </a:solidFill>
                <a:latin typeface="Calibri" pitchFamily="34" charset="0"/>
                <a:ea typeface="Calibri" pitchFamily="34" charset="-122"/>
                <a:cs typeface="Calibri" pitchFamily="34" charset="-120"/>
              </a:rPr>
              <a:t>Lokale Ideen und Events der Gemeinden</a:t>
            </a:r>
            <a:endParaRPr lang="en-US" sz="1200" dirty="0"/>
          </a:p>
        </p:txBody>
      </p:sp>
      <p:sp>
        <p:nvSpPr>
          <p:cNvPr id="37" name="Shape 35"/>
          <p:cNvSpPr/>
          <p:nvPr/>
        </p:nvSpPr>
        <p:spPr>
          <a:xfrm>
            <a:off x="548640" y="4544568"/>
            <a:ext cx="5074920" cy="786384"/>
          </a:xfrm>
          <a:prstGeom prst="roundRect">
            <a:avLst>
              <a:gd name="adj" fmla="val 8140"/>
            </a:avLst>
          </a:prstGeom>
          <a:solidFill>
            <a:srgbClr val="EAF6F8"/>
          </a:solidFill>
          <a:ln/>
        </p:spPr>
        <p:txBody>
          <a:bodyPr/>
          <a:lstStyle/>
          <a:p>
            <a:endParaRPr lang="de-CH" dirty="0"/>
          </a:p>
        </p:txBody>
      </p:sp>
      <p:sp>
        <p:nvSpPr>
          <p:cNvPr id="38" name="Shape 36"/>
          <p:cNvSpPr/>
          <p:nvPr/>
        </p:nvSpPr>
        <p:spPr>
          <a:xfrm>
            <a:off x="713232" y="4686300"/>
            <a:ext cx="502920" cy="502920"/>
          </a:xfrm>
          <a:prstGeom prst="ellipse">
            <a:avLst/>
          </a:prstGeom>
          <a:solidFill>
            <a:srgbClr val="29B8C5"/>
          </a:solidFill>
          <a:ln/>
        </p:spPr>
        <p:txBody>
          <a:bodyPr/>
          <a:lstStyle/>
          <a:p>
            <a:endParaRPr lang="de-CH"/>
          </a:p>
        </p:txBody>
      </p:sp>
      <p:sp>
        <p:nvSpPr>
          <p:cNvPr id="39" name="Text 37"/>
          <p:cNvSpPr/>
          <p:nvPr/>
        </p:nvSpPr>
        <p:spPr>
          <a:xfrm>
            <a:off x="713232" y="4686300"/>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7</a:t>
            </a:r>
            <a:endParaRPr lang="en-US" sz="1320" dirty="0"/>
          </a:p>
        </p:txBody>
      </p:sp>
      <p:sp>
        <p:nvSpPr>
          <p:cNvPr id="40" name="Text 38"/>
          <p:cNvSpPr/>
          <p:nvPr/>
        </p:nvSpPr>
        <p:spPr>
          <a:xfrm>
            <a:off x="1371600" y="4544568"/>
            <a:ext cx="4069080" cy="786384"/>
          </a:xfrm>
          <a:prstGeom prst="rect">
            <a:avLst/>
          </a:prstGeom>
          <a:noFill/>
          <a:ln/>
        </p:spPr>
        <p:txBody>
          <a:bodyPr wrap="square" rtlCol="0" anchor="ctr"/>
          <a:lstStyle/>
          <a:p>
            <a:pPr marL="0" indent="0">
              <a:lnSpc>
                <a:spcPct val="115000"/>
              </a:lnSpc>
              <a:buNone/>
            </a:pPr>
            <a:r>
              <a:rPr lang="en-US" sz="1200" dirty="0" err="1">
                <a:solidFill>
                  <a:srgbClr val="565655"/>
                </a:solidFill>
                <a:latin typeface="Calibri" pitchFamily="34" charset="0"/>
                <a:ea typeface="Calibri" pitchFamily="34" charset="-122"/>
                <a:cs typeface="Calibri" pitchFamily="34" charset="-120"/>
              </a:rPr>
              <a:t>Gebetskreis</a:t>
            </a:r>
            <a:r>
              <a:rPr lang="en-US" sz="1200" dirty="0">
                <a:solidFill>
                  <a:srgbClr val="565655"/>
                </a:solidFill>
                <a:latin typeface="Calibri" pitchFamily="34" charset="0"/>
                <a:ea typeface="Calibri" pitchFamily="34" charset="-122"/>
                <a:cs typeface="Calibri" pitchFamily="34" charset="-120"/>
              </a:rPr>
              <a:t> &amp; </a:t>
            </a:r>
            <a:r>
              <a:rPr lang="en-US" sz="1200" dirty="0" err="1">
                <a:solidFill>
                  <a:srgbClr val="565655"/>
                </a:solidFill>
                <a:latin typeface="Calibri" pitchFamily="34" charset="0"/>
                <a:ea typeface="Calibri" pitchFamily="34" charset="-122"/>
                <a:cs typeface="Calibri" pitchFamily="34" charset="-120"/>
              </a:rPr>
              <a:t>Lesekreis</a:t>
            </a:r>
            <a:r>
              <a:rPr lang="en-US" sz="1200" dirty="0">
                <a:solidFill>
                  <a:srgbClr val="565655"/>
                </a:solidFill>
                <a:latin typeface="Calibri" pitchFamily="34" charset="0"/>
                <a:ea typeface="Calibri" pitchFamily="34" charset="-122"/>
                <a:cs typeface="Calibri" pitchFamily="34" charset="-120"/>
              </a:rPr>
              <a:t> “Sieg der Liebe”</a:t>
            </a:r>
            <a:endParaRPr lang="en-US" sz="1200" dirty="0"/>
          </a:p>
        </p:txBody>
      </p:sp>
      <p:sp>
        <p:nvSpPr>
          <p:cNvPr id="41" name="Shape 39"/>
          <p:cNvSpPr/>
          <p:nvPr/>
        </p:nvSpPr>
        <p:spPr>
          <a:xfrm>
            <a:off x="5897880" y="4544568"/>
            <a:ext cx="5074920" cy="786384"/>
          </a:xfrm>
          <a:prstGeom prst="roundRect">
            <a:avLst>
              <a:gd name="adj" fmla="val 8140"/>
            </a:avLst>
          </a:prstGeom>
          <a:solidFill>
            <a:srgbClr val="EAF6F8"/>
          </a:solidFill>
          <a:ln/>
        </p:spPr>
        <p:txBody>
          <a:bodyPr/>
          <a:lstStyle/>
          <a:p>
            <a:endParaRPr lang="de-CH" dirty="0"/>
          </a:p>
        </p:txBody>
      </p:sp>
      <p:sp>
        <p:nvSpPr>
          <p:cNvPr id="42" name="Shape 40"/>
          <p:cNvSpPr/>
          <p:nvPr/>
        </p:nvSpPr>
        <p:spPr>
          <a:xfrm>
            <a:off x="6062472" y="4686300"/>
            <a:ext cx="502920" cy="502920"/>
          </a:xfrm>
          <a:prstGeom prst="ellipse">
            <a:avLst/>
          </a:prstGeom>
          <a:solidFill>
            <a:srgbClr val="29B8C5"/>
          </a:solidFill>
          <a:ln/>
        </p:spPr>
        <p:txBody>
          <a:bodyPr/>
          <a:lstStyle/>
          <a:p>
            <a:endParaRPr lang="de-CH"/>
          </a:p>
        </p:txBody>
      </p:sp>
      <p:sp>
        <p:nvSpPr>
          <p:cNvPr id="43" name="Text 41"/>
          <p:cNvSpPr/>
          <p:nvPr/>
        </p:nvSpPr>
        <p:spPr>
          <a:xfrm>
            <a:off x="6062472" y="4686300"/>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8</a:t>
            </a:r>
            <a:endParaRPr lang="en-US" sz="1320" dirty="0"/>
          </a:p>
        </p:txBody>
      </p:sp>
      <p:sp>
        <p:nvSpPr>
          <p:cNvPr id="44" name="Text 42"/>
          <p:cNvSpPr/>
          <p:nvPr/>
        </p:nvSpPr>
        <p:spPr>
          <a:xfrm>
            <a:off x="6720840" y="4544568"/>
            <a:ext cx="4069080" cy="786384"/>
          </a:xfrm>
          <a:prstGeom prst="rect">
            <a:avLst/>
          </a:prstGeom>
          <a:noFill/>
          <a:ln/>
        </p:spPr>
        <p:txBody>
          <a:bodyPr wrap="square" rtlCol="0" anchor="ctr"/>
          <a:lstStyle/>
          <a:p>
            <a:pPr marL="0" indent="0">
              <a:lnSpc>
                <a:spcPct val="115000"/>
              </a:lnSpc>
              <a:buNone/>
            </a:pPr>
            <a:r>
              <a:rPr lang="en-US" sz="1200" dirty="0" err="1">
                <a:solidFill>
                  <a:srgbClr val="565655"/>
                </a:solidFill>
                <a:latin typeface="Calibri" pitchFamily="34" charset="0"/>
                <a:ea typeface="Calibri" pitchFamily="34" charset="-122"/>
                <a:cs typeface="Calibri" pitchFamily="34" charset="-120"/>
              </a:rPr>
              <a:t>Passende</a:t>
            </a:r>
            <a:r>
              <a:rPr lang="en-US" sz="1200" dirty="0">
                <a:solidFill>
                  <a:srgbClr val="565655"/>
                </a:solidFill>
                <a:latin typeface="Calibri" pitchFamily="34" charset="0"/>
                <a:ea typeface="Calibri" pitchFamily="34" charset="-122"/>
                <a:cs typeface="Calibri" pitchFamily="34" charset="-120"/>
              </a:rPr>
              <a:t> </a:t>
            </a:r>
            <a:r>
              <a:rPr lang="en-US" sz="1200" dirty="0" err="1">
                <a:solidFill>
                  <a:srgbClr val="565655"/>
                </a:solidFill>
                <a:latin typeface="Calibri" pitchFamily="34" charset="0"/>
                <a:ea typeface="Calibri" pitchFamily="34" charset="-122"/>
                <a:cs typeface="Calibri" pitchFamily="34" charset="-120"/>
              </a:rPr>
              <a:t>Missionsbücher</a:t>
            </a:r>
            <a:endParaRPr lang="en-US" sz="1200" dirty="0"/>
          </a:p>
        </p:txBody>
      </p:sp>
      <p:sp>
        <p:nvSpPr>
          <p:cNvPr id="47" name="Text 44"/>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KONKRET AM STAND</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Was </a:t>
            </a:r>
            <a:r>
              <a:rPr lang="en-US" sz="3000" b="1" dirty="0" err="1">
                <a:solidFill>
                  <a:srgbClr val="29B8C5"/>
                </a:solidFill>
                <a:latin typeface="Calibri" pitchFamily="34" charset="0"/>
                <a:ea typeface="Calibri" pitchFamily="34" charset="-122"/>
                <a:cs typeface="Calibri" pitchFamily="34" charset="-120"/>
              </a:rPr>
              <a:t>ist</a:t>
            </a:r>
            <a:r>
              <a:rPr lang="en-US" sz="3000" b="1" dirty="0">
                <a:solidFill>
                  <a:srgbClr val="29B8C5"/>
                </a:solidFill>
                <a:latin typeface="Calibri" pitchFamily="34" charset="0"/>
                <a:ea typeface="Calibri" pitchFamily="34" charset="-122"/>
                <a:cs typeface="Calibri" pitchFamily="34" charset="-120"/>
              </a:rPr>
              <a:t> die Jesus Expo?</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Text 3"/>
          <p:cNvSpPr/>
          <p:nvPr/>
        </p:nvSpPr>
        <p:spPr>
          <a:xfrm>
            <a:off x="548640" y="1691640"/>
            <a:ext cx="10424160" cy="822960"/>
          </a:xfrm>
          <a:prstGeom prst="rect">
            <a:avLst/>
          </a:prstGeom>
          <a:noFill/>
          <a:ln/>
        </p:spPr>
        <p:txBody>
          <a:bodyPr wrap="square" rtlCol="0" anchor="ctr"/>
          <a:lstStyle/>
          <a:p>
            <a:pPr marL="0" indent="0">
              <a:lnSpc>
                <a:spcPct val="130000"/>
              </a:lnSpc>
              <a:buNone/>
            </a:pPr>
            <a:r>
              <a:rPr lang="en-US" sz="1350" dirty="0">
                <a:solidFill>
                  <a:srgbClr val="565655"/>
                </a:solidFill>
                <a:latin typeface="Calibri" pitchFamily="34" charset="0"/>
                <a:ea typeface="Calibri" pitchFamily="34" charset="-122"/>
                <a:cs typeface="Calibri" pitchFamily="34" charset="-120"/>
              </a:rPr>
              <a:t>7 </a:t>
            </a:r>
            <a:r>
              <a:rPr lang="en-US" sz="1350" dirty="0" err="1">
                <a:solidFill>
                  <a:srgbClr val="565655"/>
                </a:solidFill>
                <a:latin typeface="Calibri" pitchFamily="34" charset="0"/>
                <a:ea typeface="Calibri" pitchFamily="34" charset="-122"/>
                <a:cs typeface="Calibri" pitchFamily="34" charset="-120"/>
              </a:rPr>
              <a:t>Stände</a:t>
            </a:r>
            <a:r>
              <a:rPr lang="en-US" sz="1350" dirty="0">
                <a:solidFill>
                  <a:srgbClr val="565655"/>
                </a:solidFill>
                <a:latin typeface="Calibri" pitchFamily="34" charset="0"/>
                <a:ea typeface="Calibri" pitchFamily="34" charset="-122"/>
                <a:cs typeface="Calibri" pitchFamily="34" charset="-120"/>
              </a:rPr>
              <a:t>, die </a:t>
            </a:r>
            <a:r>
              <a:rPr lang="en-US" sz="1350" dirty="0" err="1">
                <a:solidFill>
                  <a:srgbClr val="565655"/>
                </a:solidFill>
                <a:latin typeface="Calibri" pitchFamily="34" charset="0"/>
                <a:ea typeface="Calibri" pitchFamily="34" charset="-122"/>
                <a:cs typeface="Calibri" pitchFamily="34" charset="-120"/>
              </a:rPr>
              <a:t>sich</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thematisch</a:t>
            </a:r>
            <a:r>
              <a:rPr lang="en-US" sz="1350" dirty="0">
                <a:solidFill>
                  <a:srgbClr val="565655"/>
                </a:solidFill>
                <a:latin typeface="Calibri" pitchFamily="34" charset="0"/>
                <a:ea typeface="Calibri" pitchFamily="34" charset="-122"/>
                <a:cs typeface="Calibri" pitchFamily="34" charset="-120"/>
              </a:rPr>
              <a:t> an den Ich-bin-Worten </a:t>
            </a:r>
            <a:r>
              <a:rPr lang="en-US" sz="1350" dirty="0" err="1">
                <a:solidFill>
                  <a:srgbClr val="565655"/>
                </a:solidFill>
                <a:latin typeface="Calibri" pitchFamily="34" charset="0"/>
                <a:ea typeface="Calibri" pitchFamily="34" charset="-122"/>
                <a:cs typeface="Calibri" pitchFamily="34" charset="-120"/>
              </a:rPr>
              <a:t>orientieren</a:t>
            </a:r>
            <a:r>
              <a:rPr lang="en-US" sz="1350" dirty="0">
                <a:solidFill>
                  <a:srgbClr val="565655"/>
                </a:solidFill>
                <a:latin typeface="Calibri" pitchFamily="34" charset="0"/>
                <a:ea typeface="Calibri" pitchFamily="34" charset="-122"/>
                <a:cs typeface="Calibri" pitchFamily="34" charset="-120"/>
              </a:rPr>
              <a:t> und </a:t>
            </a:r>
            <a:r>
              <a:rPr lang="en-US" sz="1350" dirty="0" err="1">
                <a:solidFill>
                  <a:srgbClr val="565655"/>
                </a:solidFill>
                <a:latin typeface="Calibri" pitchFamily="34" charset="0"/>
                <a:ea typeface="Calibri" pitchFamily="34" charset="-122"/>
                <a:cs typeface="Calibri" pitchFamily="34" charset="-120"/>
              </a:rPr>
              <a:t>darauf</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abzielen</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echte</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Bedürfnisse</a:t>
            </a:r>
            <a:r>
              <a:rPr lang="en-US" sz="1350" dirty="0">
                <a:solidFill>
                  <a:srgbClr val="565655"/>
                </a:solidFill>
                <a:latin typeface="Calibri" pitchFamily="34" charset="0"/>
                <a:ea typeface="Calibri" pitchFamily="34" charset="-122"/>
                <a:cs typeface="Calibri" pitchFamily="34" charset="-120"/>
              </a:rPr>
              <a:t> von Menschen </a:t>
            </a:r>
            <a:r>
              <a:rPr lang="en-US" sz="1350" dirty="0" err="1">
                <a:solidFill>
                  <a:srgbClr val="565655"/>
                </a:solidFill>
                <a:latin typeface="Calibri" pitchFamily="34" charset="0"/>
                <a:ea typeface="Calibri" pitchFamily="34" charset="-122"/>
                <a:cs typeface="Calibri" pitchFamily="34" charset="-120"/>
              </a:rPr>
              <a:t>anzusprechen</a:t>
            </a:r>
            <a:r>
              <a:rPr lang="en-US" sz="1350" dirty="0">
                <a:solidFill>
                  <a:srgbClr val="565655"/>
                </a:solidFill>
                <a:latin typeface="Calibri" pitchFamily="34" charset="0"/>
                <a:ea typeface="Calibri" pitchFamily="34" charset="-122"/>
                <a:cs typeface="Calibri" pitchFamily="34" charset="-120"/>
              </a:rPr>
              <a:t> und </a:t>
            </a:r>
            <a:r>
              <a:rPr lang="en-US" sz="1350" dirty="0" err="1">
                <a:solidFill>
                  <a:srgbClr val="565655"/>
                </a:solidFill>
                <a:latin typeface="Calibri" pitchFamily="34" charset="0"/>
                <a:ea typeface="Calibri" pitchFamily="34" charset="-122"/>
                <a:cs typeface="Calibri" pitchFamily="34" charset="-120"/>
              </a:rPr>
              <a:t>ihnen</a:t>
            </a:r>
            <a:r>
              <a:rPr lang="en-US" sz="1350" dirty="0">
                <a:solidFill>
                  <a:srgbClr val="565655"/>
                </a:solidFill>
                <a:latin typeface="Calibri" pitchFamily="34" charset="0"/>
                <a:ea typeface="Calibri" pitchFamily="34" charset="-122"/>
                <a:cs typeface="Calibri" pitchFamily="34" charset="-120"/>
              </a:rPr>
              <a:t> in Jesus </a:t>
            </a:r>
            <a:r>
              <a:rPr lang="en-US" sz="1350" dirty="0" err="1">
                <a:solidFill>
                  <a:srgbClr val="565655"/>
                </a:solidFill>
                <a:latin typeface="Calibri" pitchFamily="34" charset="0"/>
                <a:ea typeface="Calibri" pitchFamily="34" charset="-122"/>
                <a:cs typeface="Calibri" pitchFamily="34" charset="-120"/>
              </a:rPr>
              <a:t>eine</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Antwort</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ihrer</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Fragen</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zu</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geben</a:t>
            </a:r>
            <a:r>
              <a:rPr lang="en-US" sz="1350" dirty="0">
                <a:solidFill>
                  <a:srgbClr val="565655"/>
                </a:solidFill>
                <a:latin typeface="Calibri" pitchFamily="34" charset="0"/>
                <a:ea typeface="Calibri" pitchFamily="34" charset="-122"/>
                <a:cs typeface="Calibri" pitchFamily="34" charset="-120"/>
              </a:rPr>
              <a:t>. Durch die Expo </a:t>
            </a:r>
            <a:r>
              <a:rPr lang="en-US" sz="1350" dirty="0" err="1">
                <a:solidFill>
                  <a:srgbClr val="565655"/>
                </a:solidFill>
                <a:latin typeface="Calibri" pitchFamily="34" charset="0"/>
                <a:ea typeface="Calibri" pitchFamily="34" charset="-122"/>
                <a:cs typeface="Calibri" pitchFamily="34" charset="-120"/>
              </a:rPr>
              <a:t>sollen</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Kontakte</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gesammelt</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werden</a:t>
            </a:r>
            <a:r>
              <a:rPr lang="en-US" sz="1350" dirty="0">
                <a:solidFill>
                  <a:srgbClr val="565655"/>
                </a:solidFill>
                <a:latin typeface="Calibri" pitchFamily="34" charset="0"/>
                <a:ea typeface="Calibri" pitchFamily="34" charset="-122"/>
                <a:cs typeface="Calibri" pitchFamily="34" charset="-120"/>
              </a:rPr>
              <a:t>, die man </a:t>
            </a:r>
            <a:r>
              <a:rPr lang="en-US" sz="1350" dirty="0" err="1">
                <a:solidFill>
                  <a:srgbClr val="565655"/>
                </a:solidFill>
                <a:latin typeface="Calibri" pitchFamily="34" charset="0"/>
                <a:ea typeface="Calibri" pitchFamily="34" charset="-122"/>
                <a:cs typeface="Calibri" pitchFamily="34" charset="-120"/>
              </a:rPr>
              <a:t>zu</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aktuellen</a:t>
            </a:r>
            <a:r>
              <a:rPr lang="en-US" sz="1350" dirty="0">
                <a:solidFill>
                  <a:srgbClr val="565655"/>
                </a:solidFill>
                <a:latin typeface="Calibri" pitchFamily="34" charset="0"/>
                <a:ea typeface="Calibri" pitchFamily="34" charset="-122"/>
                <a:cs typeface="Calibri" pitchFamily="34" charset="-120"/>
              </a:rPr>
              <a:t> und </a:t>
            </a:r>
            <a:r>
              <a:rPr lang="en-US" sz="1350" dirty="0" err="1">
                <a:solidFill>
                  <a:srgbClr val="565655"/>
                </a:solidFill>
                <a:latin typeface="Calibri" pitchFamily="34" charset="0"/>
                <a:ea typeface="Calibri" pitchFamily="34" charset="-122"/>
                <a:cs typeface="Calibri" pitchFamily="34" charset="-120"/>
              </a:rPr>
              <a:t>weiteren</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Anageboten</a:t>
            </a:r>
            <a:r>
              <a:rPr lang="en-US" sz="1350" dirty="0">
                <a:solidFill>
                  <a:srgbClr val="565655"/>
                </a:solidFill>
                <a:latin typeface="Calibri" pitchFamily="34" charset="0"/>
                <a:ea typeface="Calibri" pitchFamily="34" charset="-122"/>
                <a:cs typeface="Calibri" pitchFamily="34" charset="-120"/>
              </a:rPr>
              <a:t> und </a:t>
            </a:r>
            <a:r>
              <a:rPr lang="en-US" sz="1350" dirty="0" err="1">
                <a:solidFill>
                  <a:srgbClr val="565655"/>
                </a:solidFill>
                <a:latin typeface="Calibri" pitchFamily="34" charset="0"/>
                <a:ea typeface="Calibri" pitchFamily="34" charset="-122"/>
                <a:cs typeface="Calibri" pitchFamily="34" charset="-120"/>
              </a:rPr>
              <a:t>Hauskreisen</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einladen</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kann</a:t>
            </a:r>
            <a:r>
              <a:rPr lang="en-US" sz="1350" dirty="0">
                <a:solidFill>
                  <a:srgbClr val="565655"/>
                </a:solidFill>
                <a:latin typeface="Calibri" pitchFamily="34" charset="0"/>
                <a:ea typeface="Calibri" pitchFamily="34" charset="-122"/>
                <a:cs typeface="Calibri" pitchFamily="34" charset="-120"/>
              </a:rPr>
              <a:t>.</a:t>
            </a:r>
            <a:endParaRPr lang="en-US" sz="1350" dirty="0"/>
          </a:p>
        </p:txBody>
      </p:sp>
      <p:sp>
        <p:nvSpPr>
          <p:cNvPr id="6" name="Shape 4"/>
          <p:cNvSpPr/>
          <p:nvPr/>
        </p:nvSpPr>
        <p:spPr>
          <a:xfrm>
            <a:off x="548640" y="2743200"/>
            <a:ext cx="1865376" cy="3063240"/>
          </a:xfrm>
          <a:prstGeom prst="roundRect">
            <a:avLst>
              <a:gd name="adj" fmla="val 3922"/>
            </a:avLst>
          </a:prstGeom>
          <a:solidFill>
            <a:srgbClr val="29B8C5"/>
          </a:solidFill>
          <a:ln/>
        </p:spPr>
        <p:txBody>
          <a:bodyPr/>
          <a:lstStyle/>
          <a:p>
            <a:endParaRPr lang="de-CH"/>
          </a:p>
        </p:txBody>
      </p:sp>
      <p:sp>
        <p:nvSpPr>
          <p:cNvPr id="7" name="Shape 5"/>
          <p:cNvSpPr/>
          <p:nvPr/>
        </p:nvSpPr>
        <p:spPr>
          <a:xfrm>
            <a:off x="1161288" y="3063240"/>
            <a:ext cx="640080" cy="640080"/>
          </a:xfrm>
          <a:prstGeom prst="ellipse">
            <a:avLst/>
          </a:prstGeom>
          <a:solidFill>
            <a:srgbClr val="F28B0D"/>
          </a:solidFill>
          <a:ln/>
        </p:spPr>
        <p:txBody>
          <a:bodyPr/>
          <a:lstStyle/>
          <a:p>
            <a:endParaRPr lang="de-CH"/>
          </a:p>
        </p:txBody>
      </p:sp>
      <p:sp>
        <p:nvSpPr>
          <p:cNvPr id="8" name="Text 6"/>
          <p:cNvSpPr/>
          <p:nvPr/>
        </p:nvSpPr>
        <p:spPr>
          <a:xfrm>
            <a:off x="1161288" y="30632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1</a:t>
            </a:r>
            <a:endParaRPr lang="en-US" sz="1680" dirty="0"/>
          </a:p>
        </p:txBody>
      </p:sp>
      <p:sp>
        <p:nvSpPr>
          <p:cNvPr id="9" name="Text 7"/>
          <p:cNvSpPr/>
          <p:nvPr/>
        </p:nvSpPr>
        <p:spPr>
          <a:xfrm>
            <a:off x="685800" y="3931920"/>
            <a:ext cx="1591056" cy="548640"/>
          </a:xfrm>
          <a:prstGeom prst="rect">
            <a:avLst/>
          </a:prstGeom>
          <a:noFill/>
          <a:ln/>
        </p:spPr>
        <p:txBody>
          <a:bodyPr wrap="square"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Stand aufbauen</a:t>
            </a:r>
            <a:endParaRPr lang="en-US" sz="1250" dirty="0"/>
          </a:p>
        </p:txBody>
      </p:sp>
      <p:sp>
        <p:nvSpPr>
          <p:cNvPr id="10" name="Text 8"/>
          <p:cNvSpPr/>
          <p:nvPr/>
        </p:nvSpPr>
        <p:spPr>
          <a:xfrm>
            <a:off x="685800" y="4526280"/>
            <a:ext cx="1591056" cy="1188720"/>
          </a:xfrm>
          <a:prstGeom prst="rect">
            <a:avLst/>
          </a:prstGeom>
          <a:noFill/>
          <a:ln/>
        </p:spPr>
        <p:txBody>
          <a:bodyPr wrap="square" rtlCol="0" anchor="ctr"/>
          <a:lstStyle/>
          <a:p>
            <a:pPr marL="0" indent="0" algn="ctr">
              <a:lnSpc>
                <a:spcPct val="120000"/>
              </a:lnSpc>
              <a:buNone/>
            </a:pPr>
            <a:r>
              <a:rPr lang="en-US" sz="1050" dirty="0" err="1">
                <a:solidFill>
                  <a:srgbClr val="EAF6F8"/>
                </a:solidFill>
                <a:latin typeface="Calibri" pitchFamily="34" charset="0"/>
                <a:ea typeface="Calibri" pitchFamily="34" charset="-122"/>
                <a:cs typeface="Calibri" pitchFamily="34" charset="-120"/>
              </a:rPr>
              <a:t>Themenstationen</a:t>
            </a:r>
            <a:r>
              <a:rPr lang="en-US" sz="1050" dirty="0">
                <a:solidFill>
                  <a:srgbClr val="EAF6F8"/>
                </a:solidFill>
                <a:latin typeface="Calibri" pitchFamily="34" charset="0"/>
                <a:ea typeface="Calibri" pitchFamily="34" charset="-122"/>
                <a:cs typeface="Calibri" pitchFamily="34" charset="-120"/>
              </a:rPr>
              <a:t> zu den Ich-bin-Worten im öffentlichen Raum, Team in einheitlichen T-Shirts</a:t>
            </a:r>
            <a:endParaRPr lang="en-US" sz="1050" dirty="0"/>
          </a:p>
        </p:txBody>
      </p:sp>
      <p:sp>
        <p:nvSpPr>
          <p:cNvPr id="11" name="Shape 9"/>
          <p:cNvSpPr/>
          <p:nvPr/>
        </p:nvSpPr>
        <p:spPr>
          <a:xfrm>
            <a:off x="2688336" y="2743200"/>
            <a:ext cx="1865376" cy="3063240"/>
          </a:xfrm>
          <a:prstGeom prst="roundRect">
            <a:avLst>
              <a:gd name="adj" fmla="val 3922"/>
            </a:avLst>
          </a:prstGeom>
          <a:solidFill>
            <a:srgbClr val="EAF6F8"/>
          </a:solidFill>
          <a:ln/>
        </p:spPr>
        <p:txBody>
          <a:bodyPr/>
          <a:lstStyle/>
          <a:p>
            <a:endParaRPr lang="de-CH"/>
          </a:p>
        </p:txBody>
      </p:sp>
      <p:sp>
        <p:nvSpPr>
          <p:cNvPr id="12" name="Shape 10"/>
          <p:cNvSpPr/>
          <p:nvPr/>
        </p:nvSpPr>
        <p:spPr>
          <a:xfrm>
            <a:off x="3300984" y="3063240"/>
            <a:ext cx="640080" cy="640080"/>
          </a:xfrm>
          <a:prstGeom prst="ellipse">
            <a:avLst/>
          </a:prstGeom>
          <a:solidFill>
            <a:srgbClr val="29B8C5"/>
          </a:solidFill>
          <a:ln/>
        </p:spPr>
        <p:txBody>
          <a:bodyPr/>
          <a:lstStyle/>
          <a:p>
            <a:endParaRPr lang="de-CH"/>
          </a:p>
        </p:txBody>
      </p:sp>
      <p:sp>
        <p:nvSpPr>
          <p:cNvPr id="13" name="Text 11"/>
          <p:cNvSpPr/>
          <p:nvPr/>
        </p:nvSpPr>
        <p:spPr>
          <a:xfrm>
            <a:off x="3300984" y="30632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2</a:t>
            </a:r>
            <a:endParaRPr lang="en-US" sz="1680" dirty="0"/>
          </a:p>
        </p:txBody>
      </p:sp>
      <p:sp>
        <p:nvSpPr>
          <p:cNvPr id="14" name="Text 12"/>
          <p:cNvSpPr/>
          <p:nvPr/>
        </p:nvSpPr>
        <p:spPr>
          <a:xfrm>
            <a:off x="2825496" y="3931920"/>
            <a:ext cx="1591056" cy="548640"/>
          </a:xfrm>
          <a:prstGeom prst="rect">
            <a:avLst/>
          </a:prstGeom>
          <a:noFill/>
          <a:ln/>
        </p:spPr>
        <p:txBody>
          <a:bodyPr wrap="square" rtlCol="0" anchor="ctr"/>
          <a:lstStyle/>
          <a:p>
            <a:pPr marL="0" indent="0" algn="ctr">
              <a:buNone/>
            </a:pPr>
            <a:r>
              <a:rPr lang="en-US" sz="1250" b="1" dirty="0">
                <a:solidFill>
                  <a:srgbClr val="29B8C5"/>
                </a:solidFill>
                <a:latin typeface="Calibri" pitchFamily="34" charset="0"/>
                <a:ea typeface="Calibri" pitchFamily="34" charset="-122"/>
                <a:cs typeface="Calibri" pitchFamily="34" charset="-120"/>
              </a:rPr>
              <a:t>Ansprechen &amp; Mitmachen</a:t>
            </a:r>
            <a:endParaRPr lang="en-US" sz="1250" dirty="0"/>
          </a:p>
        </p:txBody>
      </p:sp>
      <p:sp>
        <p:nvSpPr>
          <p:cNvPr id="15" name="Text 13"/>
          <p:cNvSpPr/>
          <p:nvPr/>
        </p:nvSpPr>
        <p:spPr>
          <a:xfrm>
            <a:off x="2825496" y="4526280"/>
            <a:ext cx="1591056" cy="1188720"/>
          </a:xfrm>
          <a:prstGeom prst="rect">
            <a:avLst/>
          </a:prstGeom>
          <a:noFill/>
          <a:ln/>
        </p:spPr>
        <p:txBody>
          <a:bodyPr wrap="square" rtlCol="0" anchor="ctr"/>
          <a:lstStyle/>
          <a:p>
            <a:pPr marL="0" indent="0" algn="ctr">
              <a:lnSpc>
                <a:spcPct val="120000"/>
              </a:lnSpc>
              <a:buNone/>
            </a:pPr>
            <a:r>
              <a:rPr lang="en-US" sz="1050" dirty="0">
                <a:solidFill>
                  <a:srgbClr val="565655"/>
                </a:solidFill>
                <a:latin typeface="Calibri" pitchFamily="34" charset="0"/>
                <a:ea typeface="Calibri" pitchFamily="34" charset="-122"/>
                <a:cs typeface="Calibri" pitchFamily="34" charset="-120"/>
              </a:rPr>
              <a:t>Team spricht Passanten niederschwellig an, gemeinsame Mitmach-Aktion an der Station</a:t>
            </a:r>
            <a:endParaRPr lang="en-US" sz="1050" dirty="0"/>
          </a:p>
        </p:txBody>
      </p:sp>
      <p:sp>
        <p:nvSpPr>
          <p:cNvPr id="16" name="Shape 14"/>
          <p:cNvSpPr/>
          <p:nvPr/>
        </p:nvSpPr>
        <p:spPr>
          <a:xfrm>
            <a:off x="4828032" y="2743200"/>
            <a:ext cx="1865376" cy="3063240"/>
          </a:xfrm>
          <a:prstGeom prst="roundRect">
            <a:avLst>
              <a:gd name="adj" fmla="val 3922"/>
            </a:avLst>
          </a:prstGeom>
          <a:solidFill>
            <a:srgbClr val="29B8C5"/>
          </a:solidFill>
          <a:ln/>
        </p:spPr>
        <p:txBody>
          <a:bodyPr/>
          <a:lstStyle/>
          <a:p>
            <a:endParaRPr lang="de-CH"/>
          </a:p>
        </p:txBody>
      </p:sp>
      <p:sp>
        <p:nvSpPr>
          <p:cNvPr id="17" name="Shape 15"/>
          <p:cNvSpPr/>
          <p:nvPr/>
        </p:nvSpPr>
        <p:spPr>
          <a:xfrm>
            <a:off x="5440680" y="3063240"/>
            <a:ext cx="640080" cy="640080"/>
          </a:xfrm>
          <a:prstGeom prst="ellipse">
            <a:avLst/>
          </a:prstGeom>
          <a:solidFill>
            <a:srgbClr val="F28B0D"/>
          </a:solidFill>
          <a:ln/>
        </p:spPr>
        <p:txBody>
          <a:bodyPr/>
          <a:lstStyle/>
          <a:p>
            <a:endParaRPr lang="de-CH"/>
          </a:p>
        </p:txBody>
      </p:sp>
      <p:sp>
        <p:nvSpPr>
          <p:cNvPr id="18" name="Text 16"/>
          <p:cNvSpPr/>
          <p:nvPr/>
        </p:nvSpPr>
        <p:spPr>
          <a:xfrm>
            <a:off x="5440680" y="30632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3</a:t>
            </a:r>
            <a:endParaRPr lang="en-US" sz="1680" dirty="0"/>
          </a:p>
        </p:txBody>
      </p:sp>
      <p:sp>
        <p:nvSpPr>
          <p:cNvPr id="19" name="Text 17"/>
          <p:cNvSpPr/>
          <p:nvPr/>
        </p:nvSpPr>
        <p:spPr>
          <a:xfrm>
            <a:off x="4965192" y="3931920"/>
            <a:ext cx="1591056" cy="548640"/>
          </a:xfrm>
          <a:prstGeom prst="rect">
            <a:avLst/>
          </a:prstGeom>
          <a:noFill/>
          <a:ln/>
        </p:spPr>
        <p:txBody>
          <a:bodyPr wrap="square"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Kontakt erfassen</a:t>
            </a:r>
            <a:endParaRPr lang="en-US" sz="1250" dirty="0"/>
          </a:p>
        </p:txBody>
      </p:sp>
      <p:sp>
        <p:nvSpPr>
          <p:cNvPr id="20" name="Text 18"/>
          <p:cNvSpPr/>
          <p:nvPr/>
        </p:nvSpPr>
        <p:spPr>
          <a:xfrm>
            <a:off x="4965192" y="4526280"/>
            <a:ext cx="1591056" cy="1188720"/>
          </a:xfrm>
          <a:prstGeom prst="rect">
            <a:avLst/>
          </a:prstGeom>
          <a:noFill/>
          <a:ln/>
        </p:spPr>
        <p:txBody>
          <a:bodyPr wrap="square" rtlCol="0" anchor="ctr"/>
          <a:lstStyle/>
          <a:p>
            <a:pPr marL="0" indent="0" algn="ctr">
              <a:lnSpc>
                <a:spcPct val="120000"/>
              </a:lnSpc>
              <a:buNone/>
            </a:pPr>
            <a:r>
              <a:rPr lang="en-US" sz="1050" dirty="0">
                <a:solidFill>
                  <a:srgbClr val="EAF6F8"/>
                </a:solidFill>
                <a:latin typeface="Calibri" pitchFamily="34" charset="0"/>
                <a:ea typeface="Calibri" pitchFamily="34" charset="-122"/>
                <a:cs typeface="Calibri" pitchFamily="34" charset="-120"/>
              </a:rPr>
              <a:t>Besucherkarte ausfüllen, Package übergeben, Einladung zum WhatsApp-Kanal der Gemeinde</a:t>
            </a:r>
            <a:endParaRPr lang="en-US" sz="1050" dirty="0"/>
          </a:p>
        </p:txBody>
      </p:sp>
      <p:sp>
        <p:nvSpPr>
          <p:cNvPr id="21" name="Shape 19"/>
          <p:cNvSpPr/>
          <p:nvPr/>
        </p:nvSpPr>
        <p:spPr>
          <a:xfrm>
            <a:off x="6967728" y="2743200"/>
            <a:ext cx="1865376" cy="3063240"/>
          </a:xfrm>
          <a:prstGeom prst="roundRect">
            <a:avLst>
              <a:gd name="adj" fmla="val 3922"/>
            </a:avLst>
          </a:prstGeom>
          <a:solidFill>
            <a:srgbClr val="EAF6F8"/>
          </a:solidFill>
          <a:ln/>
        </p:spPr>
        <p:txBody>
          <a:bodyPr/>
          <a:lstStyle/>
          <a:p>
            <a:endParaRPr lang="de-CH"/>
          </a:p>
        </p:txBody>
      </p:sp>
      <p:sp>
        <p:nvSpPr>
          <p:cNvPr id="22" name="Shape 20"/>
          <p:cNvSpPr/>
          <p:nvPr/>
        </p:nvSpPr>
        <p:spPr>
          <a:xfrm>
            <a:off x="7580376" y="3063240"/>
            <a:ext cx="640080" cy="640080"/>
          </a:xfrm>
          <a:prstGeom prst="ellipse">
            <a:avLst/>
          </a:prstGeom>
          <a:solidFill>
            <a:srgbClr val="29B8C5"/>
          </a:solidFill>
          <a:ln/>
        </p:spPr>
        <p:txBody>
          <a:bodyPr/>
          <a:lstStyle/>
          <a:p>
            <a:endParaRPr lang="de-CH"/>
          </a:p>
        </p:txBody>
      </p:sp>
      <p:sp>
        <p:nvSpPr>
          <p:cNvPr id="23" name="Text 21"/>
          <p:cNvSpPr/>
          <p:nvPr/>
        </p:nvSpPr>
        <p:spPr>
          <a:xfrm>
            <a:off x="7580376" y="30632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4</a:t>
            </a:r>
            <a:endParaRPr lang="en-US" sz="1680" dirty="0"/>
          </a:p>
        </p:txBody>
      </p:sp>
      <p:sp>
        <p:nvSpPr>
          <p:cNvPr id="24" name="Text 22"/>
          <p:cNvSpPr/>
          <p:nvPr/>
        </p:nvSpPr>
        <p:spPr>
          <a:xfrm>
            <a:off x="7104888" y="3931920"/>
            <a:ext cx="1591056" cy="548640"/>
          </a:xfrm>
          <a:prstGeom prst="rect">
            <a:avLst/>
          </a:prstGeom>
          <a:noFill/>
          <a:ln/>
        </p:spPr>
        <p:txBody>
          <a:bodyPr wrap="square" rtlCol="0" anchor="ctr"/>
          <a:lstStyle/>
          <a:p>
            <a:pPr marL="0" indent="0" algn="ctr">
              <a:buNone/>
            </a:pPr>
            <a:r>
              <a:rPr lang="en-US" sz="1250" b="1" dirty="0">
                <a:solidFill>
                  <a:srgbClr val="29B8C5"/>
                </a:solidFill>
                <a:latin typeface="Calibri" pitchFamily="34" charset="0"/>
                <a:ea typeface="Calibri" pitchFamily="34" charset="-122"/>
                <a:cs typeface="Calibri" pitchFamily="34" charset="-120"/>
              </a:rPr>
              <a:t>Nachfassen &amp; begleiten</a:t>
            </a:r>
            <a:endParaRPr lang="en-US" sz="1250" dirty="0"/>
          </a:p>
        </p:txBody>
      </p:sp>
      <p:sp>
        <p:nvSpPr>
          <p:cNvPr id="25" name="Text 23"/>
          <p:cNvSpPr/>
          <p:nvPr/>
        </p:nvSpPr>
        <p:spPr>
          <a:xfrm>
            <a:off x="7104888" y="4526280"/>
            <a:ext cx="1591056" cy="1188720"/>
          </a:xfrm>
          <a:prstGeom prst="rect">
            <a:avLst/>
          </a:prstGeom>
          <a:noFill/>
          <a:ln/>
        </p:spPr>
        <p:txBody>
          <a:bodyPr wrap="square" rtlCol="0" anchor="ctr"/>
          <a:lstStyle/>
          <a:p>
            <a:pPr marL="0" indent="0" algn="ctr">
              <a:lnSpc>
                <a:spcPct val="120000"/>
              </a:lnSpc>
              <a:buNone/>
            </a:pPr>
            <a:r>
              <a:rPr lang="en-US" sz="1050" dirty="0">
                <a:solidFill>
                  <a:srgbClr val="565655"/>
                </a:solidFill>
                <a:latin typeface="Calibri" pitchFamily="34" charset="0"/>
                <a:ea typeface="Calibri" pitchFamily="34" charset="-122"/>
                <a:cs typeface="Calibri" pitchFamily="34" charset="-120"/>
              </a:rPr>
              <a:t>Kontakthalter melden sich zeitnah, beten für Anliegen, laden zu Gottesdienst und Kleingruppe ein</a:t>
            </a:r>
            <a:endParaRPr lang="en-US" sz="1050" dirty="0"/>
          </a:p>
        </p:txBody>
      </p:sp>
      <p:sp>
        <p:nvSpPr>
          <p:cNvPr id="26" name="Shape 24"/>
          <p:cNvSpPr/>
          <p:nvPr/>
        </p:nvSpPr>
        <p:spPr>
          <a:xfrm>
            <a:off x="9107424" y="2743200"/>
            <a:ext cx="1865376" cy="3063240"/>
          </a:xfrm>
          <a:prstGeom prst="roundRect">
            <a:avLst>
              <a:gd name="adj" fmla="val 3922"/>
            </a:avLst>
          </a:prstGeom>
          <a:solidFill>
            <a:srgbClr val="29B8C5"/>
          </a:solidFill>
          <a:ln/>
        </p:spPr>
        <p:txBody>
          <a:bodyPr/>
          <a:lstStyle/>
          <a:p>
            <a:endParaRPr lang="de-CH"/>
          </a:p>
        </p:txBody>
      </p:sp>
      <p:sp>
        <p:nvSpPr>
          <p:cNvPr id="27" name="Shape 25"/>
          <p:cNvSpPr/>
          <p:nvPr/>
        </p:nvSpPr>
        <p:spPr>
          <a:xfrm>
            <a:off x="9720072" y="3063240"/>
            <a:ext cx="640080" cy="640080"/>
          </a:xfrm>
          <a:prstGeom prst="ellipse">
            <a:avLst/>
          </a:prstGeom>
          <a:solidFill>
            <a:srgbClr val="F28B0D"/>
          </a:solidFill>
          <a:ln/>
        </p:spPr>
        <p:txBody>
          <a:bodyPr/>
          <a:lstStyle/>
          <a:p>
            <a:endParaRPr lang="de-CH"/>
          </a:p>
        </p:txBody>
      </p:sp>
      <p:sp>
        <p:nvSpPr>
          <p:cNvPr id="28" name="Text 26"/>
          <p:cNvSpPr/>
          <p:nvPr/>
        </p:nvSpPr>
        <p:spPr>
          <a:xfrm>
            <a:off x="9720072" y="30632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5</a:t>
            </a:r>
            <a:endParaRPr lang="en-US" sz="1680" dirty="0"/>
          </a:p>
        </p:txBody>
      </p:sp>
      <p:sp>
        <p:nvSpPr>
          <p:cNvPr id="29" name="Text 27"/>
          <p:cNvSpPr/>
          <p:nvPr/>
        </p:nvSpPr>
        <p:spPr>
          <a:xfrm>
            <a:off x="9244584" y="3931920"/>
            <a:ext cx="1591056" cy="548640"/>
          </a:xfrm>
          <a:prstGeom prst="rect">
            <a:avLst/>
          </a:prstGeom>
          <a:noFill/>
          <a:ln/>
        </p:spPr>
        <p:txBody>
          <a:bodyPr wrap="square"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Digital ergänzen</a:t>
            </a:r>
            <a:endParaRPr lang="en-US" sz="1250" dirty="0"/>
          </a:p>
        </p:txBody>
      </p:sp>
      <p:sp>
        <p:nvSpPr>
          <p:cNvPr id="30" name="Text 28"/>
          <p:cNvSpPr/>
          <p:nvPr/>
        </p:nvSpPr>
        <p:spPr>
          <a:xfrm>
            <a:off x="9244584" y="4526280"/>
            <a:ext cx="1591056" cy="1188720"/>
          </a:xfrm>
          <a:prstGeom prst="rect">
            <a:avLst/>
          </a:prstGeom>
          <a:noFill/>
          <a:ln/>
        </p:spPr>
        <p:txBody>
          <a:bodyPr wrap="square" rtlCol="0" anchor="ctr"/>
          <a:lstStyle/>
          <a:p>
            <a:pPr marL="0" indent="0" algn="ctr">
              <a:lnSpc>
                <a:spcPct val="120000"/>
              </a:lnSpc>
              <a:buNone/>
            </a:pPr>
            <a:r>
              <a:rPr lang="en-US" sz="1050" dirty="0">
                <a:solidFill>
                  <a:srgbClr val="EAF6F8"/>
                </a:solidFill>
                <a:latin typeface="Calibri" pitchFamily="34" charset="0"/>
                <a:ea typeface="Calibri" pitchFamily="34" charset="-122"/>
                <a:cs typeface="Calibri" pitchFamily="34" charset="-120"/>
              </a:rPr>
              <a:t>Option B „echt.“: Bibel/Study Guide per Social Media verschenken, persönliche Chat-Begleitung</a:t>
            </a:r>
            <a:endParaRPr lang="en-US" sz="1050" dirty="0"/>
          </a:p>
        </p:txBody>
      </p:sp>
      <p:sp>
        <p:nvSpPr>
          <p:cNvPr id="33" name="Text 30"/>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52DF1-E901-DFBC-274D-1761C14EDE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BF06712-95E5-BDAC-8775-896C0B105BD8}"/>
              </a:ext>
            </a:extLst>
          </p:cNvPr>
          <p:cNvSpPr/>
          <p:nvPr/>
        </p:nvSpPr>
        <p:spPr>
          <a:xfrm>
            <a:off x="-68912" y="-47708"/>
            <a:ext cx="12382831" cy="6965343"/>
          </a:xfrm>
          <a:prstGeom prst="rect">
            <a:avLst/>
          </a:prstGeom>
          <a:solidFill>
            <a:srgbClr val="FDF6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pic>
        <p:nvPicPr>
          <p:cNvPr id="3" name="Picture 2" descr="echt-logo_gruen.png">
            <a:extLst>
              <a:ext uri="{FF2B5EF4-FFF2-40B4-BE49-F238E27FC236}">
                <a16:creationId xmlns:a16="http://schemas.microsoft.com/office/drawing/2014/main" id="{F4B029D4-D836-288C-037A-01AE9F312167}"/>
              </a:ext>
            </a:extLst>
          </p:cNvPr>
          <p:cNvPicPr>
            <a:picLocks noChangeAspect="1"/>
          </p:cNvPicPr>
          <p:nvPr/>
        </p:nvPicPr>
        <p:blipFill>
          <a:blip r:embed="rId2"/>
          <a:stretch>
            <a:fillRect/>
          </a:stretch>
        </p:blipFill>
        <p:spPr>
          <a:xfrm>
            <a:off x="458788" y="320040"/>
            <a:ext cx="502920" cy="502920"/>
          </a:xfrm>
          <a:prstGeom prst="rect">
            <a:avLst/>
          </a:prstGeom>
        </p:spPr>
      </p:pic>
      <p:pic>
        <p:nvPicPr>
          <p:cNvPr id="4" name="Picture 3" descr="crop_77_0_837x1125_260311_Drehtag_201416.jpg">
            <a:extLst>
              <a:ext uri="{FF2B5EF4-FFF2-40B4-BE49-F238E27FC236}">
                <a16:creationId xmlns:a16="http://schemas.microsoft.com/office/drawing/2014/main" id="{98BDAC29-F027-0992-59CB-74B88B71F69C}"/>
              </a:ext>
            </a:extLst>
          </p:cNvPr>
          <p:cNvPicPr>
            <a:picLocks noChangeAspect="1"/>
          </p:cNvPicPr>
          <p:nvPr/>
        </p:nvPicPr>
        <p:blipFill>
          <a:blip r:embed="rId3"/>
          <a:stretch>
            <a:fillRect/>
          </a:stretch>
        </p:blipFill>
        <p:spPr>
          <a:xfrm>
            <a:off x="7088188" y="0"/>
            <a:ext cx="5102352" cy="6858000"/>
          </a:xfrm>
          <a:prstGeom prst="rect">
            <a:avLst/>
          </a:prstGeom>
        </p:spPr>
      </p:pic>
      <p:sp>
        <p:nvSpPr>
          <p:cNvPr id="5" name="TextBox 4">
            <a:extLst>
              <a:ext uri="{FF2B5EF4-FFF2-40B4-BE49-F238E27FC236}">
                <a16:creationId xmlns:a16="http://schemas.microsoft.com/office/drawing/2014/main" id="{279B0C69-11E2-B91A-7F4B-9A35142C4549}"/>
              </a:ext>
            </a:extLst>
          </p:cNvPr>
          <p:cNvSpPr txBox="1"/>
          <p:nvPr/>
        </p:nvSpPr>
        <p:spPr>
          <a:xfrm>
            <a:off x="458788" y="1097280"/>
            <a:ext cx="6309360" cy="430887"/>
          </a:xfrm>
          <a:prstGeom prst="rect">
            <a:avLst/>
          </a:prstGeom>
          <a:noFill/>
        </p:spPr>
        <p:txBody>
          <a:bodyPr wrap="square" lIns="0" tIns="0" rIns="0" bIns="0">
            <a:spAutoFit/>
          </a:bodyPr>
          <a:lstStyle/>
          <a:p>
            <a:pPr algn="l"/>
            <a:r>
              <a:rPr sz="2800" dirty="0">
                <a:solidFill>
                  <a:srgbClr val="4F5018"/>
                </a:solidFill>
                <a:latin typeface="Mansalva"/>
              </a:rPr>
              <a:t>Was </a:t>
            </a:r>
            <a:r>
              <a:rPr sz="2800" dirty="0" err="1">
                <a:solidFill>
                  <a:srgbClr val="4F5018"/>
                </a:solidFill>
                <a:latin typeface="Mansalva"/>
              </a:rPr>
              <a:t>ist</a:t>
            </a:r>
            <a:r>
              <a:rPr sz="2800" dirty="0">
                <a:solidFill>
                  <a:srgbClr val="4F5018"/>
                </a:solidFill>
                <a:latin typeface="Mansalva"/>
              </a:rPr>
              <a:t> </a:t>
            </a:r>
            <a:r>
              <a:rPr lang="de-DE" sz="2800" dirty="0">
                <a:solidFill>
                  <a:srgbClr val="4F5018"/>
                </a:solidFill>
                <a:latin typeface="Mansalva"/>
              </a:rPr>
              <a:t>das </a:t>
            </a:r>
            <a:r>
              <a:rPr lang="de-DE" sz="2800" dirty="0" err="1">
                <a:solidFill>
                  <a:srgbClr val="4F5018"/>
                </a:solidFill>
                <a:latin typeface="Mansalva"/>
              </a:rPr>
              <a:t>Social</a:t>
            </a:r>
            <a:r>
              <a:rPr lang="de-DE" sz="2800" dirty="0">
                <a:solidFill>
                  <a:srgbClr val="4F5018"/>
                </a:solidFill>
                <a:latin typeface="Mansalva"/>
              </a:rPr>
              <a:t> Media Projekt </a:t>
            </a:r>
            <a:r>
              <a:rPr sz="2800" dirty="0" err="1">
                <a:solidFill>
                  <a:srgbClr val="4F5018"/>
                </a:solidFill>
                <a:latin typeface="Mansalva"/>
              </a:rPr>
              <a:t>echt</a:t>
            </a:r>
            <a:r>
              <a:rPr sz="2800" dirty="0">
                <a:solidFill>
                  <a:srgbClr val="4F5018"/>
                </a:solidFill>
                <a:latin typeface="Mansalva"/>
              </a:rPr>
              <a:t>.</a:t>
            </a:r>
            <a:r>
              <a:rPr lang="de-AT" sz="2800" dirty="0">
                <a:solidFill>
                  <a:srgbClr val="4F5018"/>
                </a:solidFill>
                <a:latin typeface="Mansalva"/>
              </a:rPr>
              <a:t> </a:t>
            </a:r>
            <a:r>
              <a:rPr sz="2800" dirty="0">
                <a:solidFill>
                  <a:srgbClr val="4F5018"/>
                </a:solidFill>
                <a:latin typeface="Mansalva"/>
              </a:rPr>
              <a:t>?</a:t>
            </a:r>
          </a:p>
        </p:txBody>
      </p:sp>
      <p:sp>
        <p:nvSpPr>
          <p:cNvPr id="7" name="Rectangle 6">
            <a:extLst>
              <a:ext uri="{FF2B5EF4-FFF2-40B4-BE49-F238E27FC236}">
                <a16:creationId xmlns:a16="http://schemas.microsoft.com/office/drawing/2014/main" id="{D4BF3ACF-3E60-918F-841D-E2B3CE5A2BA7}"/>
              </a:ext>
            </a:extLst>
          </p:cNvPr>
          <p:cNvSpPr/>
          <p:nvPr/>
        </p:nvSpPr>
        <p:spPr>
          <a:xfrm>
            <a:off x="458788" y="2938667"/>
            <a:ext cx="6400800" cy="960120"/>
          </a:xfrm>
          <a:prstGeom prst="rect">
            <a:avLst/>
          </a:prstGeom>
          <a:solidFill>
            <a:srgbClr val="EAE3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8" name="TextBox 7">
            <a:extLst>
              <a:ext uri="{FF2B5EF4-FFF2-40B4-BE49-F238E27FC236}">
                <a16:creationId xmlns:a16="http://schemas.microsoft.com/office/drawing/2014/main" id="{AAEEF55B-28C8-5150-775A-50F282D22C7C}"/>
              </a:ext>
            </a:extLst>
          </p:cNvPr>
          <p:cNvSpPr txBox="1"/>
          <p:nvPr/>
        </p:nvSpPr>
        <p:spPr>
          <a:xfrm>
            <a:off x="659956" y="3030107"/>
            <a:ext cx="2011680" cy="169277"/>
          </a:xfrm>
          <a:prstGeom prst="rect">
            <a:avLst/>
          </a:prstGeom>
          <a:noFill/>
        </p:spPr>
        <p:txBody>
          <a:bodyPr wrap="square" lIns="0" tIns="0" rIns="0" bIns="0">
            <a:spAutoFit/>
          </a:bodyPr>
          <a:lstStyle/>
          <a:p>
            <a:pPr algn="l"/>
            <a:r>
              <a:rPr lang="de-AT" sz="1100" b="1" dirty="0">
                <a:solidFill>
                  <a:srgbClr val="FF7606"/>
                </a:solidFill>
                <a:latin typeface="Montserrat"/>
              </a:rPr>
              <a:t>Ein Geschenk</a:t>
            </a:r>
            <a:endParaRPr sz="1100" b="1" dirty="0">
              <a:solidFill>
                <a:srgbClr val="FF7606"/>
              </a:solidFill>
              <a:latin typeface="Montserrat"/>
            </a:endParaRPr>
          </a:p>
        </p:txBody>
      </p:sp>
      <p:sp>
        <p:nvSpPr>
          <p:cNvPr id="9" name="TextBox 8">
            <a:extLst>
              <a:ext uri="{FF2B5EF4-FFF2-40B4-BE49-F238E27FC236}">
                <a16:creationId xmlns:a16="http://schemas.microsoft.com/office/drawing/2014/main" id="{838BC291-0699-E27E-1455-03B7F777CF4D}"/>
              </a:ext>
            </a:extLst>
          </p:cNvPr>
          <p:cNvSpPr txBox="1"/>
          <p:nvPr/>
        </p:nvSpPr>
        <p:spPr>
          <a:xfrm>
            <a:off x="659956" y="3359291"/>
            <a:ext cx="5989320" cy="177100"/>
          </a:xfrm>
          <a:prstGeom prst="rect">
            <a:avLst/>
          </a:prstGeom>
          <a:noFill/>
        </p:spPr>
        <p:txBody>
          <a:bodyPr wrap="square" lIns="0" tIns="0" rIns="0" bIns="0">
            <a:spAutoFit/>
          </a:bodyPr>
          <a:lstStyle/>
          <a:p>
            <a:pPr algn="l"/>
            <a:r>
              <a:rPr lang="de-AT" sz="1151" dirty="0">
                <a:solidFill>
                  <a:srgbClr val="4F5018"/>
                </a:solidFill>
                <a:latin typeface="Montserrat"/>
              </a:rPr>
              <a:t>Im Zentrum steht eine Bibel und ein Studienheft.</a:t>
            </a:r>
            <a:endParaRPr sz="1151" dirty="0">
              <a:solidFill>
                <a:srgbClr val="4F5018"/>
              </a:solidFill>
              <a:latin typeface="Montserrat"/>
            </a:endParaRPr>
          </a:p>
        </p:txBody>
      </p:sp>
      <p:sp>
        <p:nvSpPr>
          <p:cNvPr id="10" name="Rectangle 9">
            <a:extLst>
              <a:ext uri="{FF2B5EF4-FFF2-40B4-BE49-F238E27FC236}">
                <a16:creationId xmlns:a16="http://schemas.microsoft.com/office/drawing/2014/main" id="{479D9E75-E1CE-2D1C-2821-4F58318DE59E}"/>
              </a:ext>
            </a:extLst>
          </p:cNvPr>
          <p:cNvSpPr/>
          <p:nvPr/>
        </p:nvSpPr>
        <p:spPr>
          <a:xfrm>
            <a:off x="458788" y="3962795"/>
            <a:ext cx="6400800" cy="960120"/>
          </a:xfrm>
          <a:prstGeom prst="rect">
            <a:avLst/>
          </a:prstGeom>
          <a:solidFill>
            <a:srgbClr val="EAE3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1" name="TextBox 10">
            <a:extLst>
              <a:ext uri="{FF2B5EF4-FFF2-40B4-BE49-F238E27FC236}">
                <a16:creationId xmlns:a16="http://schemas.microsoft.com/office/drawing/2014/main" id="{066513F8-FF5D-DC70-6F9F-64DF5DD97967}"/>
              </a:ext>
            </a:extLst>
          </p:cNvPr>
          <p:cNvSpPr txBox="1"/>
          <p:nvPr/>
        </p:nvSpPr>
        <p:spPr>
          <a:xfrm>
            <a:off x="659956" y="4054235"/>
            <a:ext cx="2011680" cy="169277"/>
          </a:xfrm>
          <a:prstGeom prst="rect">
            <a:avLst/>
          </a:prstGeom>
          <a:noFill/>
        </p:spPr>
        <p:txBody>
          <a:bodyPr wrap="square" lIns="0" tIns="0" rIns="0" bIns="0">
            <a:spAutoFit/>
          </a:bodyPr>
          <a:lstStyle/>
          <a:p>
            <a:pPr algn="l"/>
            <a:r>
              <a:rPr lang="de-AT" sz="1100" b="1" dirty="0">
                <a:solidFill>
                  <a:srgbClr val="FF7606"/>
                </a:solidFill>
                <a:latin typeface="Montserrat"/>
              </a:rPr>
              <a:t>Beziehung</a:t>
            </a:r>
            <a:endParaRPr sz="1100" b="1" dirty="0">
              <a:solidFill>
                <a:srgbClr val="FF7606"/>
              </a:solidFill>
              <a:latin typeface="Montserrat"/>
            </a:endParaRPr>
          </a:p>
        </p:txBody>
      </p:sp>
      <p:sp>
        <p:nvSpPr>
          <p:cNvPr id="12" name="TextBox 11">
            <a:extLst>
              <a:ext uri="{FF2B5EF4-FFF2-40B4-BE49-F238E27FC236}">
                <a16:creationId xmlns:a16="http://schemas.microsoft.com/office/drawing/2014/main" id="{B50DD176-A737-D5DE-DA0B-BC7AEFE1494A}"/>
              </a:ext>
            </a:extLst>
          </p:cNvPr>
          <p:cNvSpPr txBox="1"/>
          <p:nvPr/>
        </p:nvSpPr>
        <p:spPr>
          <a:xfrm>
            <a:off x="659956" y="4383419"/>
            <a:ext cx="5989320" cy="354115"/>
          </a:xfrm>
          <a:prstGeom prst="rect">
            <a:avLst/>
          </a:prstGeom>
          <a:noFill/>
        </p:spPr>
        <p:txBody>
          <a:bodyPr wrap="square" lIns="0" tIns="0" rIns="0" bIns="0">
            <a:spAutoFit/>
          </a:bodyPr>
          <a:lstStyle/>
          <a:p>
            <a:pPr algn="l"/>
            <a:r>
              <a:rPr lang="de-AT" sz="1151" dirty="0">
                <a:solidFill>
                  <a:srgbClr val="4F5018"/>
                </a:solidFill>
                <a:latin typeface="Montserrat"/>
              </a:rPr>
              <a:t>Die Bestellung läuft über persönliche Nachrichten statt Formulare. </a:t>
            </a:r>
          </a:p>
          <a:p>
            <a:pPr algn="l"/>
            <a:r>
              <a:rPr lang="de-AT" sz="1151" dirty="0">
                <a:solidFill>
                  <a:srgbClr val="4F5018"/>
                </a:solidFill>
                <a:latin typeface="Montserrat"/>
              </a:rPr>
              <a:t>So wird vom ersten Punkt weg Beziehung aufgebaut.</a:t>
            </a:r>
            <a:endParaRPr sz="1151" dirty="0">
              <a:solidFill>
                <a:srgbClr val="4F5018"/>
              </a:solidFill>
              <a:latin typeface="Montserrat"/>
            </a:endParaRPr>
          </a:p>
        </p:txBody>
      </p:sp>
      <p:sp>
        <p:nvSpPr>
          <p:cNvPr id="13" name="Rectangle 12">
            <a:extLst>
              <a:ext uri="{FF2B5EF4-FFF2-40B4-BE49-F238E27FC236}">
                <a16:creationId xmlns:a16="http://schemas.microsoft.com/office/drawing/2014/main" id="{EB0612AA-4288-62C5-C603-3C640183AAA9}"/>
              </a:ext>
            </a:extLst>
          </p:cNvPr>
          <p:cNvSpPr/>
          <p:nvPr/>
        </p:nvSpPr>
        <p:spPr>
          <a:xfrm>
            <a:off x="458788" y="4986923"/>
            <a:ext cx="6400800" cy="960120"/>
          </a:xfrm>
          <a:prstGeom prst="rect">
            <a:avLst/>
          </a:prstGeom>
          <a:solidFill>
            <a:srgbClr val="EAE3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4" name="TextBox 13">
            <a:extLst>
              <a:ext uri="{FF2B5EF4-FFF2-40B4-BE49-F238E27FC236}">
                <a16:creationId xmlns:a16="http://schemas.microsoft.com/office/drawing/2014/main" id="{77277AF0-FB95-5AE1-3246-919191227E21}"/>
              </a:ext>
            </a:extLst>
          </p:cNvPr>
          <p:cNvSpPr txBox="1"/>
          <p:nvPr/>
        </p:nvSpPr>
        <p:spPr>
          <a:xfrm>
            <a:off x="659956" y="5078363"/>
            <a:ext cx="2011680" cy="169277"/>
          </a:xfrm>
          <a:prstGeom prst="rect">
            <a:avLst/>
          </a:prstGeom>
          <a:noFill/>
        </p:spPr>
        <p:txBody>
          <a:bodyPr wrap="square" lIns="0" tIns="0" rIns="0" bIns="0">
            <a:spAutoFit/>
          </a:bodyPr>
          <a:lstStyle/>
          <a:p>
            <a:pPr algn="l"/>
            <a:r>
              <a:rPr sz="1100" b="1">
                <a:solidFill>
                  <a:srgbClr val="FF7606"/>
                </a:solidFill>
                <a:latin typeface="Montserrat"/>
              </a:rPr>
              <a:t>Begleitung</a:t>
            </a:r>
          </a:p>
        </p:txBody>
      </p:sp>
      <p:sp>
        <p:nvSpPr>
          <p:cNvPr id="15" name="TextBox 14">
            <a:extLst>
              <a:ext uri="{FF2B5EF4-FFF2-40B4-BE49-F238E27FC236}">
                <a16:creationId xmlns:a16="http://schemas.microsoft.com/office/drawing/2014/main" id="{B7936452-D58F-4EF8-7E8D-FFA6726C24F4}"/>
              </a:ext>
            </a:extLst>
          </p:cNvPr>
          <p:cNvSpPr txBox="1"/>
          <p:nvPr/>
        </p:nvSpPr>
        <p:spPr>
          <a:xfrm>
            <a:off x="659956" y="5407547"/>
            <a:ext cx="5989320" cy="354115"/>
          </a:xfrm>
          <a:prstGeom prst="rect">
            <a:avLst/>
          </a:prstGeom>
          <a:noFill/>
        </p:spPr>
        <p:txBody>
          <a:bodyPr wrap="square" lIns="0" tIns="0" rIns="0" bIns="0">
            <a:spAutoFit/>
          </a:bodyPr>
          <a:lstStyle/>
          <a:p>
            <a:pPr algn="l"/>
            <a:r>
              <a:rPr lang="de-AT" sz="1151" dirty="0">
                <a:solidFill>
                  <a:srgbClr val="4F5018"/>
                </a:solidFill>
                <a:latin typeface="Montserrat"/>
              </a:rPr>
              <a:t>So entstehen Gespräche und Menschen werden persönlich auf ihrem Weg begleitet – bis in lokale Events und die Gemeinde hinein.</a:t>
            </a:r>
            <a:endParaRPr sz="1151" dirty="0">
              <a:solidFill>
                <a:srgbClr val="4F5018"/>
              </a:solidFill>
              <a:latin typeface="Montserrat"/>
            </a:endParaRPr>
          </a:p>
        </p:txBody>
      </p:sp>
      <p:sp>
        <p:nvSpPr>
          <p:cNvPr id="16" name="Rectangle 15">
            <a:extLst>
              <a:ext uri="{FF2B5EF4-FFF2-40B4-BE49-F238E27FC236}">
                <a16:creationId xmlns:a16="http://schemas.microsoft.com/office/drawing/2014/main" id="{961E1E65-9199-404F-1AA9-3C3AE7BE4CF4}"/>
              </a:ext>
            </a:extLst>
          </p:cNvPr>
          <p:cNvSpPr/>
          <p:nvPr/>
        </p:nvSpPr>
        <p:spPr>
          <a:xfrm>
            <a:off x="455253" y="1901448"/>
            <a:ext cx="6400800" cy="960120"/>
          </a:xfrm>
          <a:prstGeom prst="rect">
            <a:avLst/>
          </a:prstGeom>
          <a:solidFill>
            <a:srgbClr val="EAE3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7" name="TextBox 16">
            <a:extLst>
              <a:ext uri="{FF2B5EF4-FFF2-40B4-BE49-F238E27FC236}">
                <a16:creationId xmlns:a16="http://schemas.microsoft.com/office/drawing/2014/main" id="{342E5547-4867-92DD-27F4-E74B0C82B50C}"/>
              </a:ext>
            </a:extLst>
          </p:cNvPr>
          <p:cNvSpPr txBox="1"/>
          <p:nvPr/>
        </p:nvSpPr>
        <p:spPr>
          <a:xfrm>
            <a:off x="656421" y="1992888"/>
            <a:ext cx="2011680" cy="169277"/>
          </a:xfrm>
          <a:prstGeom prst="rect">
            <a:avLst/>
          </a:prstGeom>
          <a:noFill/>
        </p:spPr>
        <p:txBody>
          <a:bodyPr wrap="square" lIns="0" tIns="0" rIns="0" bIns="0">
            <a:spAutoFit/>
          </a:bodyPr>
          <a:lstStyle/>
          <a:p>
            <a:pPr algn="l"/>
            <a:r>
              <a:rPr lang="de-AT" sz="1100" b="1" dirty="0">
                <a:solidFill>
                  <a:srgbClr val="FF7606"/>
                </a:solidFill>
                <a:latin typeface="Montserrat"/>
              </a:rPr>
              <a:t>Digitales Missionsprojekt</a:t>
            </a:r>
            <a:endParaRPr sz="1100" b="1" dirty="0">
              <a:solidFill>
                <a:srgbClr val="FF7606"/>
              </a:solidFill>
              <a:latin typeface="Montserrat"/>
            </a:endParaRPr>
          </a:p>
        </p:txBody>
      </p:sp>
      <p:sp>
        <p:nvSpPr>
          <p:cNvPr id="18" name="TextBox 17">
            <a:extLst>
              <a:ext uri="{FF2B5EF4-FFF2-40B4-BE49-F238E27FC236}">
                <a16:creationId xmlns:a16="http://schemas.microsoft.com/office/drawing/2014/main" id="{99742B8A-83E6-5D0F-34E8-937BC4B24EEB}"/>
              </a:ext>
            </a:extLst>
          </p:cNvPr>
          <p:cNvSpPr txBox="1"/>
          <p:nvPr/>
        </p:nvSpPr>
        <p:spPr>
          <a:xfrm>
            <a:off x="659956" y="2398449"/>
            <a:ext cx="5989320" cy="184666"/>
          </a:xfrm>
          <a:prstGeom prst="rect">
            <a:avLst/>
          </a:prstGeom>
          <a:noFill/>
        </p:spPr>
        <p:txBody>
          <a:bodyPr wrap="square" lIns="0" tIns="0" rIns="0" bIns="0">
            <a:spAutoFit/>
          </a:bodyPr>
          <a:lstStyle/>
          <a:p>
            <a:pPr>
              <a:spcAft>
                <a:spcPts val="400"/>
              </a:spcAft>
            </a:pPr>
            <a:r>
              <a:rPr lang="en-GB" sz="1200" dirty="0" err="1">
                <a:solidFill>
                  <a:srgbClr val="4F5018"/>
                </a:solidFill>
                <a:latin typeface="Montserrat"/>
              </a:rPr>
              <a:t>echt</a:t>
            </a:r>
            <a:r>
              <a:rPr lang="en-GB" sz="1200" dirty="0">
                <a:solidFill>
                  <a:srgbClr val="4F5018"/>
                </a:solidFill>
                <a:latin typeface="Montserrat"/>
              </a:rPr>
              <a:t>. holt Menschen </a:t>
            </a:r>
            <a:r>
              <a:rPr lang="en-GB" sz="1200" dirty="0" err="1">
                <a:solidFill>
                  <a:srgbClr val="4F5018"/>
                </a:solidFill>
                <a:latin typeface="Montserrat"/>
              </a:rPr>
              <a:t>dort</a:t>
            </a:r>
            <a:r>
              <a:rPr lang="en-GB" sz="1200" dirty="0">
                <a:solidFill>
                  <a:srgbClr val="4F5018"/>
                </a:solidFill>
                <a:latin typeface="Montserrat"/>
              </a:rPr>
              <a:t> ab, wo </a:t>
            </a:r>
            <a:r>
              <a:rPr lang="en-GB" sz="1200" dirty="0" err="1">
                <a:solidFill>
                  <a:srgbClr val="4F5018"/>
                </a:solidFill>
                <a:latin typeface="Montserrat"/>
              </a:rPr>
              <a:t>sie</a:t>
            </a:r>
            <a:r>
              <a:rPr lang="en-GB" sz="1200" dirty="0">
                <a:solidFill>
                  <a:srgbClr val="4F5018"/>
                </a:solidFill>
                <a:latin typeface="Montserrat"/>
              </a:rPr>
              <a:t> </a:t>
            </a:r>
            <a:r>
              <a:rPr lang="en-GB" sz="1200" dirty="0" err="1">
                <a:solidFill>
                  <a:srgbClr val="4F5018"/>
                </a:solidFill>
                <a:latin typeface="Montserrat"/>
              </a:rPr>
              <a:t>sind</a:t>
            </a:r>
            <a:r>
              <a:rPr lang="en-GB" sz="1200" dirty="0">
                <a:solidFill>
                  <a:srgbClr val="4F5018"/>
                </a:solidFill>
                <a:latin typeface="Montserrat"/>
              </a:rPr>
              <a:t>. Online, in den </a:t>
            </a:r>
            <a:r>
              <a:rPr lang="en-GB" sz="1200" dirty="0" err="1">
                <a:solidFill>
                  <a:srgbClr val="4F5018"/>
                </a:solidFill>
                <a:latin typeface="Montserrat"/>
              </a:rPr>
              <a:t>sozialen</a:t>
            </a:r>
            <a:r>
              <a:rPr lang="en-GB" sz="1200" dirty="0">
                <a:solidFill>
                  <a:srgbClr val="4F5018"/>
                </a:solidFill>
                <a:latin typeface="Montserrat"/>
              </a:rPr>
              <a:t> Medien. </a:t>
            </a:r>
          </a:p>
        </p:txBody>
      </p:sp>
      <p:sp>
        <p:nvSpPr>
          <p:cNvPr id="91" name="Footer Right"/>
          <p:cNvSpPr txBox="1"/>
          <p:nvPr/>
        </p:nvSpPr>
        <p:spPr>
          <a:xfrm>
            <a:off x="11277295" y="6446520"/>
            <a:ext cx="457200" cy="292608"/>
          </a:xfrm>
          <a:prstGeom prst="rect">
            <a:avLst/>
          </a:prstGeom>
          <a:noFill/>
        </p:spPr>
        <p:txBody>
          <a:bodyPr wrap="square" lIns="0" tIns="0" rIns="0" bIns="0"/>
          <a:lstStyle/>
          <a:p>
            <a:pPr algn="r"/>
            <a:r>
              <a:rPr sz="900" dirty="0">
                <a:solidFill>
                  <a:srgbClr val="8C8A6E"/>
                </a:solidFill>
                <a:latin typeface="Montserrat"/>
              </a:rPr>
              <a:t>12</a:t>
            </a:r>
          </a:p>
        </p:txBody>
      </p:sp>
    </p:spTree>
    <p:extLst>
      <p:ext uri="{BB962C8B-B14F-4D97-AF65-F5344CB8AC3E}">
        <p14:creationId xmlns:p14="http://schemas.microsoft.com/office/powerpoint/2010/main" val="1774618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88" y="0"/>
            <a:ext cx="12188952" cy="6858000"/>
          </a:xfrm>
          <a:prstGeom prst="rect">
            <a:avLst/>
          </a:prstGeom>
          <a:solidFill>
            <a:srgbClr val="FDF6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pic>
        <p:nvPicPr>
          <p:cNvPr id="3" name="Picture 2" descr="echt-logo_gruen.png"/>
          <p:cNvPicPr>
            <a:picLocks noChangeAspect="1"/>
          </p:cNvPicPr>
          <p:nvPr/>
        </p:nvPicPr>
        <p:blipFill>
          <a:blip r:embed="rId2"/>
          <a:stretch>
            <a:fillRect/>
          </a:stretch>
        </p:blipFill>
        <p:spPr>
          <a:xfrm>
            <a:off x="458788" y="320040"/>
            <a:ext cx="502920" cy="502920"/>
          </a:xfrm>
          <a:prstGeom prst="rect">
            <a:avLst/>
          </a:prstGeom>
        </p:spPr>
      </p:pic>
      <p:sp>
        <p:nvSpPr>
          <p:cNvPr id="4" name="TextBox 3"/>
          <p:cNvSpPr txBox="1"/>
          <p:nvPr/>
        </p:nvSpPr>
        <p:spPr>
          <a:xfrm>
            <a:off x="458788" y="1097280"/>
            <a:ext cx="9144000" cy="615553"/>
          </a:xfrm>
          <a:prstGeom prst="rect">
            <a:avLst/>
          </a:prstGeom>
          <a:noFill/>
        </p:spPr>
        <p:txBody>
          <a:bodyPr wrap="square" lIns="0" tIns="0" rIns="0" bIns="0">
            <a:spAutoFit/>
          </a:bodyPr>
          <a:lstStyle/>
          <a:p>
            <a:pPr algn="l"/>
            <a:r>
              <a:rPr sz="4000">
                <a:solidFill>
                  <a:srgbClr val="4F5018"/>
                </a:solidFill>
                <a:latin typeface="Mansalva"/>
              </a:rPr>
              <a:t>Der Weg eines Kontakts</a:t>
            </a:r>
          </a:p>
        </p:txBody>
      </p:sp>
      <p:sp>
        <p:nvSpPr>
          <p:cNvPr id="5" name="TextBox 4"/>
          <p:cNvSpPr txBox="1"/>
          <p:nvPr/>
        </p:nvSpPr>
        <p:spPr>
          <a:xfrm>
            <a:off x="458788" y="1965960"/>
            <a:ext cx="10972800" cy="600164"/>
          </a:xfrm>
          <a:prstGeom prst="rect">
            <a:avLst/>
          </a:prstGeom>
          <a:noFill/>
        </p:spPr>
        <p:txBody>
          <a:bodyPr wrap="square" lIns="0" tIns="0" rIns="0" bIns="0">
            <a:spAutoFit/>
          </a:bodyPr>
          <a:lstStyle/>
          <a:p>
            <a:pPr algn="l"/>
            <a:r>
              <a:rPr sz="1300" dirty="0">
                <a:solidFill>
                  <a:srgbClr val="4F5018"/>
                </a:solidFill>
                <a:latin typeface="Montserrat"/>
              </a:rPr>
              <a:t>Die </a:t>
            </a:r>
            <a:r>
              <a:rPr lang="de-DE" sz="1300" dirty="0">
                <a:solidFill>
                  <a:srgbClr val="4F5018"/>
                </a:solidFill>
                <a:latin typeface="Montserrat"/>
              </a:rPr>
              <a:t>DSV</a:t>
            </a:r>
            <a:r>
              <a:rPr sz="1300" dirty="0">
                <a:solidFill>
                  <a:srgbClr val="4F5018"/>
                </a:solidFill>
                <a:latin typeface="Montserrat"/>
              </a:rPr>
              <a:t> </a:t>
            </a:r>
            <a:r>
              <a:rPr sz="1300" dirty="0" err="1">
                <a:solidFill>
                  <a:srgbClr val="4F5018"/>
                </a:solidFill>
                <a:latin typeface="Montserrat"/>
              </a:rPr>
              <a:t>liefert</a:t>
            </a:r>
            <a:r>
              <a:rPr sz="1300" dirty="0">
                <a:solidFill>
                  <a:srgbClr val="4F5018"/>
                </a:solidFill>
                <a:latin typeface="Montserrat"/>
              </a:rPr>
              <a:t> </a:t>
            </a:r>
            <a:r>
              <a:rPr sz="1300" dirty="0" err="1">
                <a:solidFill>
                  <a:srgbClr val="4F5018"/>
                </a:solidFill>
                <a:latin typeface="Montserrat"/>
              </a:rPr>
              <a:t>Infrastruktur</a:t>
            </a:r>
            <a:r>
              <a:rPr sz="1300" dirty="0">
                <a:solidFill>
                  <a:srgbClr val="4F5018"/>
                </a:solidFill>
                <a:latin typeface="Montserrat"/>
              </a:rPr>
              <a:t> und </a:t>
            </a:r>
            <a:r>
              <a:rPr sz="1300" dirty="0" err="1">
                <a:solidFill>
                  <a:srgbClr val="4F5018"/>
                </a:solidFill>
                <a:latin typeface="Montserrat"/>
              </a:rPr>
              <a:t>Reichweite</a:t>
            </a:r>
            <a:r>
              <a:rPr sz="1300" dirty="0">
                <a:solidFill>
                  <a:srgbClr val="4F5018"/>
                </a:solidFill>
                <a:latin typeface="Montserrat"/>
              </a:rPr>
              <a:t>. </a:t>
            </a:r>
            <a:endParaRPr lang="de-AT" sz="1300" dirty="0">
              <a:solidFill>
                <a:srgbClr val="4F5018"/>
              </a:solidFill>
              <a:latin typeface="Montserrat"/>
            </a:endParaRPr>
          </a:p>
          <a:p>
            <a:pPr algn="l"/>
            <a:r>
              <a:rPr sz="1300" dirty="0">
                <a:solidFill>
                  <a:srgbClr val="4F5018"/>
                </a:solidFill>
                <a:latin typeface="Montserrat"/>
              </a:rPr>
              <a:t>Die Gemeinde </a:t>
            </a:r>
            <a:r>
              <a:rPr sz="1300" dirty="0" err="1">
                <a:solidFill>
                  <a:srgbClr val="4F5018"/>
                </a:solidFill>
                <a:latin typeface="Montserrat"/>
              </a:rPr>
              <a:t>liefert</a:t>
            </a:r>
            <a:r>
              <a:rPr lang="de-AT" sz="1300" dirty="0">
                <a:solidFill>
                  <a:srgbClr val="4F5018"/>
                </a:solidFill>
                <a:latin typeface="Montserrat"/>
              </a:rPr>
              <a:t> Beziehung und das echte ankommen. </a:t>
            </a:r>
          </a:p>
          <a:p>
            <a:pPr algn="l"/>
            <a:r>
              <a:rPr lang="de-AT" sz="1300" dirty="0">
                <a:solidFill>
                  <a:srgbClr val="4F5018"/>
                </a:solidFill>
                <a:latin typeface="Montserrat"/>
              </a:rPr>
              <a:t>In 14 Tagen Pilotphase in Österreich entstanden so 255 neue Kontakte und 166 verschenkte Bibeln.</a:t>
            </a:r>
            <a:endParaRPr sz="1300" dirty="0">
              <a:solidFill>
                <a:srgbClr val="4F5018"/>
              </a:solidFill>
              <a:latin typeface="Montserrat"/>
            </a:endParaRPr>
          </a:p>
        </p:txBody>
      </p:sp>
      <p:sp>
        <p:nvSpPr>
          <p:cNvPr id="6" name="Rectangle 5"/>
          <p:cNvSpPr/>
          <p:nvPr/>
        </p:nvSpPr>
        <p:spPr>
          <a:xfrm>
            <a:off x="458788" y="2834640"/>
            <a:ext cx="2624328" cy="3566160"/>
          </a:xfrm>
          <a:prstGeom prst="rect">
            <a:avLst/>
          </a:prstGeom>
          <a:solidFill>
            <a:srgbClr val="EAE3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7" name="Rectangle 6"/>
          <p:cNvSpPr/>
          <p:nvPr/>
        </p:nvSpPr>
        <p:spPr>
          <a:xfrm>
            <a:off x="458788" y="2834640"/>
            <a:ext cx="475488" cy="475488"/>
          </a:xfrm>
          <a:prstGeom prst="rect">
            <a:avLst/>
          </a:prstGeom>
          <a:solidFill>
            <a:srgbClr val="4F501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8" name="TextBox 7"/>
          <p:cNvSpPr txBox="1"/>
          <p:nvPr/>
        </p:nvSpPr>
        <p:spPr>
          <a:xfrm>
            <a:off x="467932" y="2930208"/>
            <a:ext cx="457200" cy="307776"/>
          </a:xfrm>
          <a:prstGeom prst="rect">
            <a:avLst/>
          </a:prstGeom>
          <a:noFill/>
        </p:spPr>
        <p:txBody>
          <a:bodyPr wrap="square" lIns="0" tIns="0" rIns="0" bIns="0">
            <a:spAutoFit/>
          </a:bodyPr>
          <a:lstStyle/>
          <a:p>
            <a:pPr algn="ctr"/>
            <a:r>
              <a:rPr sz="2000" dirty="0">
                <a:solidFill>
                  <a:srgbClr val="FDF6EC"/>
                </a:solidFill>
                <a:latin typeface="Mansalva"/>
              </a:rPr>
              <a:t>1</a:t>
            </a:r>
          </a:p>
        </p:txBody>
      </p:sp>
      <p:sp>
        <p:nvSpPr>
          <p:cNvPr id="9" name="TextBox 8"/>
          <p:cNvSpPr txBox="1"/>
          <p:nvPr/>
        </p:nvSpPr>
        <p:spPr>
          <a:xfrm>
            <a:off x="586804" y="3410712"/>
            <a:ext cx="2441448" cy="177057"/>
          </a:xfrm>
          <a:prstGeom prst="rect">
            <a:avLst/>
          </a:prstGeom>
          <a:noFill/>
        </p:spPr>
        <p:txBody>
          <a:bodyPr wrap="square" lIns="0" tIns="0" rIns="0" bIns="0">
            <a:spAutoFit/>
          </a:bodyPr>
          <a:lstStyle/>
          <a:p>
            <a:pPr algn="l"/>
            <a:r>
              <a:rPr sz="1151" b="1">
                <a:solidFill>
                  <a:srgbClr val="FF7606"/>
                </a:solidFill>
                <a:latin typeface="Montserrat"/>
              </a:rPr>
              <a:t>Aufmerksamkeit</a:t>
            </a:r>
          </a:p>
        </p:txBody>
      </p:sp>
      <p:sp>
        <p:nvSpPr>
          <p:cNvPr id="10" name="TextBox 9"/>
          <p:cNvSpPr txBox="1"/>
          <p:nvPr/>
        </p:nvSpPr>
        <p:spPr>
          <a:xfrm>
            <a:off x="586804" y="3858769"/>
            <a:ext cx="2441448" cy="1239698"/>
          </a:xfrm>
          <a:prstGeom prst="rect">
            <a:avLst/>
          </a:prstGeom>
          <a:noFill/>
        </p:spPr>
        <p:txBody>
          <a:bodyPr wrap="square" lIns="0" tIns="0" rIns="0" bIns="0">
            <a:spAutoFit/>
          </a:bodyPr>
          <a:lstStyle/>
          <a:p>
            <a:pPr algn="l"/>
            <a:r>
              <a:rPr sz="1151" dirty="0">
                <a:solidFill>
                  <a:srgbClr val="4F5018"/>
                </a:solidFill>
                <a:latin typeface="Montserrat"/>
              </a:rPr>
              <a:t>Instagram-</a:t>
            </a:r>
            <a:r>
              <a:rPr sz="1151" dirty="0" err="1">
                <a:solidFill>
                  <a:srgbClr val="4F5018"/>
                </a:solidFill>
                <a:latin typeface="Montserrat"/>
              </a:rPr>
              <a:t>Werbung</a:t>
            </a:r>
            <a:r>
              <a:rPr sz="1151" dirty="0">
                <a:solidFill>
                  <a:srgbClr val="4F5018"/>
                </a:solidFill>
                <a:latin typeface="Montserrat"/>
              </a:rPr>
              <a:t> und </a:t>
            </a:r>
            <a:r>
              <a:rPr sz="1151" dirty="0" err="1">
                <a:solidFill>
                  <a:srgbClr val="4F5018"/>
                </a:solidFill>
                <a:latin typeface="Montserrat"/>
              </a:rPr>
              <a:t>Empfehlungen</a:t>
            </a:r>
            <a:r>
              <a:rPr sz="1151" dirty="0">
                <a:solidFill>
                  <a:srgbClr val="4F5018"/>
                </a:solidFill>
                <a:latin typeface="Montserrat"/>
              </a:rPr>
              <a:t> </a:t>
            </a:r>
            <a:r>
              <a:rPr sz="1151" dirty="0" err="1">
                <a:solidFill>
                  <a:srgbClr val="4F5018"/>
                </a:solidFill>
                <a:latin typeface="Montserrat"/>
              </a:rPr>
              <a:t>aus</a:t>
            </a:r>
            <a:r>
              <a:rPr sz="1151" dirty="0">
                <a:solidFill>
                  <a:srgbClr val="4F5018"/>
                </a:solidFill>
                <a:latin typeface="Montserrat"/>
              </a:rPr>
              <a:t> der Gemeinde </a:t>
            </a:r>
            <a:r>
              <a:rPr sz="1151" dirty="0" err="1">
                <a:solidFill>
                  <a:srgbClr val="4F5018"/>
                </a:solidFill>
                <a:latin typeface="Montserrat"/>
              </a:rPr>
              <a:t>lenken</a:t>
            </a:r>
            <a:r>
              <a:rPr sz="1151" dirty="0">
                <a:solidFill>
                  <a:srgbClr val="4F5018"/>
                </a:solidFill>
                <a:latin typeface="Montserrat"/>
              </a:rPr>
              <a:t> die </a:t>
            </a:r>
            <a:r>
              <a:rPr sz="1151" dirty="0" err="1">
                <a:solidFill>
                  <a:srgbClr val="4F5018"/>
                </a:solidFill>
                <a:latin typeface="Montserrat"/>
              </a:rPr>
              <a:t>Aufmerksamkeit</a:t>
            </a:r>
            <a:r>
              <a:rPr sz="1151" dirty="0">
                <a:solidFill>
                  <a:srgbClr val="4F5018"/>
                </a:solidFill>
                <a:latin typeface="Montserrat"/>
              </a:rPr>
              <a:t> auf die </a:t>
            </a:r>
            <a:r>
              <a:rPr sz="1151" dirty="0" err="1">
                <a:solidFill>
                  <a:srgbClr val="4F5018"/>
                </a:solidFill>
                <a:latin typeface="Montserrat"/>
              </a:rPr>
              <a:t>kostenlose</a:t>
            </a:r>
            <a:r>
              <a:rPr sz="1151" dirty="0">
                <a:solidFill>
                  <a:srgbClr val="4F5018"/>
                </a:solidFill>
                <a:latin typeface="Montserrat"/>
              </a:rPr>
              <a:t> Bibel.</a:t>
            </a:r>
            <a:endParaRPr lang="de-AT" sz="1151" dirty="0">
              <a:solidFill>
                <a:srgbClr val="4F5018"/>
              </a:solidFill>
              <a:latin typeface="Montserrat"/>
            </a:endParaRPr>
          </a:p>
          <a:p>
            <a:pPr algn="l"/>
            <a:endParaRPr lang="en-AT" sz="1151" dirty="0">
              <a:solidFill>
                <a:srgbClr val="4F5018"/>
              </a:solidFill>
              <a:latin typeface="Montserrat"/>
            </a:endParaRPr>
          </a:p>
          <a:p>
            <a:pPr algn="l"/>
            <a:r>
              <a:rPr lang="en-AT" sz="1151" dirty="0">
                <a:solidFill>
                  <a:srgbClr val="4F5018"/>
                </a:solidFill>
                <a:latin typeface="Montserrat"/>
              </a:rPr>
              <a:t>.</a:t>
            </a:r>
            <a:endParaRPr sz="1151" dirty="0">
              <a:solidFill>
                <a:srgbClr val="4F5018"/>
              </a:solidFill>
              <a:latin typeface="Montserrat"/>
            </a:endParaRPr>
          </a:p>
        </p:txBody>
      </p:sp>
      <p:sp>
        <p:nvSpPr>
          <p:cNvPr id="11" name="Rectangle 10"/>
          <p:cNvSpPr/>
          <p:nvPr/>
        </p:nvSpPr>
        <p:spPr>
          <a:xfrm>
            <a:off x="3330004" y="2834640"/>
            <a:ext cx="2624328" cy="3566160"/>
          </a:xfrm>
          <a:prstGeom prst="rect">
            <a:avLst/>
          </a:prstGeom>
          <a:solidFill>
            <a:srgbClr val="EAE3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2" name="Rectangle 11"/>
          <p:cNvSpPr/>
          <p:nvPr/>
        </p:nvSpPr>
        <p:spPr>
          <a:xfrm>
            <a:off x="3330004" y="2834640"/>
            <a:ext cx="475488" cy="475488"/>
          </a:xfrm>
          <a:prstGeom prst="rect">
            <a:avLst/>
          </a:prstGeom>
          <a:solidFill>
            <a:srgbClr val="4F501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3" name="TextBox 12"/>
          <p:cNvSpPr txBox="1"/>
          <p:nvPr/>
        </p:nvSpPr>
        <p:spPr>
          <a:xfrm>
            <a:off x="3339148" y="2930208"/>
            <a:ext cx="457200" cy="307776"/>
          </a:xfrm>
          <a:prstGeom prst="rect">
            <a:avLst/>
          </a:prstGeom>
          <a:noFill/>
        </p:spPr>
        <p:txBody>
          <a:bodyPr wrap="square" lIns="0" tIns="0" rIns="0" bIns="0">
            <a:spAutoFit/>
          </a:bodyPr>
          <a:lstStyle/>
          <a:p>
            <a:pPr algn="ctr"/>
            <a:r>
              <a:rPr sz="2000">
                <a:solidFill>
                  <a:srgbClr val="FDF6EC"/>
                </a:solidFill>
                <a:latin typeface="Mansalva"/>
              </a:rPr>
              <a:t>2</a:t>
            </a:r>
          </a:p>
        </p:txBody>
      </p:sp>
      <p:sp>
        <p:nvSpPr>
          <p:cNvPr id="14" name="TextBox 13"/>
          <p:cNvSpPr txBox="1"/>
          <p:nvPr/>
        </p:nvSpPr>
        <p:spPr>
          <a:xfrm>
            <a:off x="3458020" y="3410712"/>
            <a:ext cx="2441448" cy="177057"/>
          </a:xfrm>
          <a:prstGeom prst="rect">
            <a:avLst/>
          </a:prstGeom>
          <a:noFill/>
        </p:spPr>
        <p:txBody>
          <a:bodyPr wrap="square" lIns="0" tIns="0" rIns="0" bIns="0">
            <a:spAutoFit/>
          </a:bodyPr>
          <a:lstStyle/>
          <a:p>
            <a:pPr algn="l"/>
            <a:r>
              <a:rPr sz="1151" b="1" dirty="0">
                <a:solidFill>
                  <a:srgbClr val="FF7606"/>
                </a:solidFill>
                <a:latin typeface="Montserrat"/>
              </a:rPr>
              <a:t>Interesse</a:t>
            </a:r>
          </a:p>
        </p:txBody>
      </p:sp>
      <p:sp>
        <p:nvSpPr>
          <p:cNvPr id="15" name="TextBox 14"/>
          <p:cNvSpPr txBox="1"/>
          <p:nvPr/>
        </p:nvSpPr>
        <p:spPr>
          <a:xfrm>
            <a:off x="3458020" y="3858769"/>
            <a:ext cx="2441448" cy="1416456"/>
          </a:xfrm>
          <a:prstGeom prst="rect">
            <a:avLst/>
          </a:prstGeom>
          <a:noFill/>
        </p:spPr>
        <p:txBody>
          <a:bodyPr wrap="square" lIns="0" tIns="0" rIns="0" bIns="0">
            <a:spAutoFit/>
          </a:bodyPr>
          <a:lstStyle/>
          <a:p>
            <a:r>
              <a:rPr sz="1151" dirty="0">
                <a:solidFill>
                  <a:srgbClr val="4F5018"/>
                </a:solidFill>
                <a:latin typeface="Montserrat"/>
              </a:rPr>
              <a:t>Menschen </a:t>
            </a:r>
            <a:r>
              <a:rPr sz="1151" dirty="0" err="1">
                <a:solidFill>
                  <a:srgbClr val="4F5018"/>
                </a:solidFill>
                <a:latin typeface="Montserrat"/>
              </a:rPr>
              <a:t>bestellen</a:t>
            </a:r>
            <a:r>
              <a:rPr sz="1151" dirty="0">
                <a:solidFill>
                  <a:srgbClr val="4F5018"/>
                </a:solidFill>
                <a:latin typeface="Montserrat"/>
              </a:rPr>
              <a:t> die Bibel </a:t>
            </a:r>
            <a:r>
              <a:rPr sz="1151" dirty="0" err="1">
                <a:solidFill>
                  <a:srgbClr val="4F5018"/>
                </a:solidFill>
                <a:latin typeface="Montserrat"/>
              </a:rPr>
              <a:t>direkt</a:t>
            </a:r>
            <a:r>
              <a:rPr sz="1151" dirty="0">
                <a:solidFill>
                  <a:srgbClr val="4F5018"/>
                </a:solidFill>
                <a:latin typeface="Montserrat"/>
              </a:rPr>
              <a:t> per Instagram </a:t>
            </a:r>
            <a:r>
              <a:rPr sz="1151" dirty="0" err="1">
                <a:solidFill>
                  <a:srgbClr val="4F5018"/>
                </a:solidFill>
                <a:latin typeface="Montserrat"/>
              </a:rPr>
              <a:t>oder</a:t>
            </a:r>
            <a:r>
              <a:rPr sz="1151" dirty="0">
                <a:solidFill>
                  <a:srgbClr val="4F5018"/>
                </a:solidFill>
                <a:latin typeface="Montserrat"/>
              </a:rPr>
              <a:t>.</a:t>
            </a:r>
            <a:r>
              <a:rPr lang="en-GB" sz="1151" dirty="0">
                <a:solidFill>
                  <a:srgbClr val="4F5018"/>
                </a:solidFill>
                <a:latin typeface="Montserrat"/>
              </a:rPr>
              <a:t> WhatsApp.</a:t>
            </a:r>
          </a:p>
          <a:p>
            <a:endParaRPr lang="en-GB" sz="1151" dirty="0">
              <a:solidFill>
                <a:srgbClr val="4F5018"/>
              </a:solidFill>
              <a:latin typeface="Montserrat"/>
            </a:endParaRPr>
          </a:p>
          <a:p>
            <a:r>
              <a:rPr lang="en-GB" sz="1151" dirty="0">
                <a:solidFill>
                  <a:srgbClr val="4F5018"/>
                </a:solidFill>
                <a:latin typeface="Montserrat"/>
              </a:rPr>
              <a:t>Offline:</a:t>
            </a:r>
          </a:p>
          <a:p>
            <a:r>
              <a:rPr lang="en-GB" sz="1151" dirty="0" err="1">
                <a:solidFill>
                  <a:srgbClr val="4F5018"/>
                </a:solidFill>
                <a:latin typeface="Montserrat"/>
              </a:rPr>
              <a:t>Gemeindeglieder</a:t>
            </a:r>
            <a:r>
              <a:rPr lang="en-GB" sz="1151" dirty="0">
                <a:solidFill>
                  <a:srgbClr val="4F5018"/>
                </a:solidFill>
                <a:latin typeface="Montserrat"/>
              </a:rPr>
              <a:t> </a:t>
            </a:r>
            <a:r>
              <a:rPr lang="en-GB" sz="1151" dirty="0" err="1">
                <a:solidFill>
                  <a:srgbClr val="4F5018"/>
                </a:solidFill>
                <a:latin typeface="Montserrat"/>
              </a:rPr>
              <a:t>schenken</a:t>
            </a:r>
            <a:r>
              <a:rPr lang="en-GB" sz="1151" dirty="0">
                <a:solidFill>
                  <a:srgbClr val="4F5018"/>
                </a:solidFill>
                <a:latin typeface="Montserrat"/>
              </a:rPr>
              <a:t> </a:t>
            </a:r>
            <a:r>
              <a:rPr lang="en-GB" sz="1151" dirty="0" err="1">
                <a:solidFill>
                  <a:srgbClr val="4F5018"/>
                </a:solidFill>
                <a:latin typeface="Montserrat"/>
              </a:rPr>
              <a:t>ihren</a:t>
            </a:r>
            <a:r>
              <a:rPr lang="en-GB" sz="1151" dirty="0">
                <a:solidFill>
                  <a:srgbClr val="4F5018"/>
                </a:solidFill>
                <a:latin typeface="Montserrat"/>
              </a:rPr>
              <a:t> </a:t>
            </a:r>
            <a:r>
              <a:rPr lang="en-GB" sz="1151" dirty="0" err="1">
                <a:solidFill>
                  <a:srgbClr val="4F5018"/>
                </a:solidFill>
                <a:latin typeface="Montserrat"/>
              </a:rPr>
              <a:t>Kontakten</a:t>
            </a:r>
            <a:r>
              <a:rPr lang="en-GB" sz="1151" dirty="0">
                <a:solidFill>
                  <a:srgbClr val="4F5018"/>
                </a:solidFill>
                <a:latin typeface="Montserrat"/>
              </a:rPr>
              <a:t> </a:t>
            </a:r>
            <a:r>
              <a:rPr lang="en-GB" sz="1151" dirty="0" err="1">
                <a:solidFill>
                  <a:srgbClr val="4F5018"/>
                </a:solidFill>
                <a:latin typeface="Montserrat"/>
              </a:rPr>
              <a:t>eine</a:t>
            </a:r>
            <a:r>
              <a:rPr lang="en-GB" sz="1151" dirty="0">
                <a:solidFill>
                  <a:srgbClr val="4F5018"/>
                </a:solidFill>
                <a:latin typeface="Montserrat"/>
              </a:rPr>
              <a:t> Gratis-Bibel </a:t>
            </a:r>
            <a:r>
              <a:rPr lang="en-GB" sz="1151" dirty="0" err="1">
                <a:solidFill>
                  <a:srgbClr val="4F5018"/>
                </a:solidFill>
                <a:latin typeface="Montserrat"/>
              </a:rPr>
              <a:t>oder</a:t>
            </a:r>
            <a:r>
              <a:rPr lang="en-GB" sz="1151" dirty="0">
                <a:solidFill>
                  <a:srgbClr val="4F5018"/>
                </a:solidFill>
                <a:latin typeface="Montserrat"/>
              </a:rPr>
              <a:t> </a:t>
            </a:r>
            <a:r>
              <a:rPr lang="en-GB" sz="1151" dirty="0" err="1">
                <a:solidFill>
                  <a:srgbClr val="4F5018"/>
                </a:solidFill>
                <a:latin typeface="Montserrat"/>
              </a:rPr>
              <a:t>einen</a:t>
            </a:r>
            <a:r>
              <a:rPr lang="en-GB" sz="1151" dirty="0">
                <a:solidFill>
                  <a:srgbClr val="4F5018"/>
                </a:solidFill>
                <a:latin typeface="Montserrat"/>
              </a:rPr>
              <a:t> Study-Guide.</a:t>
            </a:r>
            <a:endParaRPr sz="1151" dirty="0">
              <a:solidFill>
                <a:srgbClr val="4F5018"/>
              </a:solidFill>
              <a:latin typeface="Montserrat"/>
            </a:endParaRPr>
          </a:p>
        </p:txBody>
      </p:sp>
      <p:sp>
        <p:nvSpPr>
          <p:cNvPr id="16" name="Rectangle 15"/>
          <p:cNvSpPr/>
          <p:nvPr/>
        </p:nvSpPr>
        <p:spPr>
          <a:xfrm>
            <a:off x="6201220" y="2834640"/>
            <a:ext cx="2624328" cy="3566160"/>
          </a:xfrm>
          <a:prstGeom prst="rect">
            <a:avLst/>
          </a:prstGeom>
          <a:solidFill>
            <a:srgbClr val="EAE3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7" name="Rectangle 16"/>
          <p:cNvSpPr/>
          <p:nvPr/>
        </p:nvSpPr>
        <p:spPr>
          <a:xfrm>
            <a:off x="6201220" y="2834640"/>
            <a:ext cx="475488" cy="475488"/>
          </a:xfrm>
          <a:prstGeom prst="rect">
            <a:avLst/>
          </a:prstGeom>
          <a:solidFill>
            <a:srgbClr val="4F501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8" name="TextBox 17"/>
          <p:cNvSpPr txBox="1"/>
          <p:nvPr/>
        </p:nvSpPr>
        <p:spPr>
          <a:xfrm>
            <a:off x="6210364" y="2930208"/>
            <a:ext cx="457200" cy="307776"/>
          </a:xfrm>
          <a:prstGeom prst="rect">
            <a:avLst/>
          </a:prstGeom>
          <a:noFill/>
        </p:spPr>
        <p:txBody>
          <a:bodyPr wrap="square" lIns="0" tIns="0" rIns="0" bIns="0">
            <a:spAutoFit/>
          </a:bodyPr>
          <a:lstStyle/>
          <a:p>
            <a:pPr algn="ctr"/>
            <a:r>
              <a:rPr sz="2000">
                <a:solidFill>
                  <a:srgbClr val="FDF6EC"/>
                </a:solidFill>
                <a:latin typeface="Mansalva"/>
              </a:rPr>
              <a:t>3</a:t>
            </a:r>
          </a:p>
        </p:txBody>
      </p:sp>
      <p:sp>
        <p:nvSpPr>
          <p:cNvPr id="19" name="TextBox 18"/>
          <p:cNvSpPr txBox="1"/>
          <p:nvPr/>
        </p:nvSpPr>
        <p:spPr>
          <a:xfrm>
            <a:off x="6329236" y="3410712"/>
            <a:ext cx="2441448" cy="177057"/>
          </a:xfrm>
          <a:prstGeom prst="rect">
            <a:avLst/>
          </a:prstGeom>
          <a:noFill/>
        </p:spPr>
        <p:txBody>
          <a:bodyPr wrap="square" lIns="0" tIns="0" rIns="0" bIns="0">
            <a:spAutoFit/>
          </a:bodyPr>
          <a:lstStyle/>
          <a:p>
            <a:pPr algn="l"/>
            <a:r>
              <a:rPr sz="1151" b="1">
                <a:solidFill>
                  <a:srgbClr val="FF7606"/>
                </a:solidFill>
                <a:latin typeface="Montserrat"/>
              </a:rPr>
              <a:t>Beziehung</a:t>
            </a:r>
          </a:p>
        </p:txBody>
      </p:sp>
      <p:sp>
        <p:nvSpPr>
          <p:cNvPr id="20" name="TextBox 19"/>
          <p:cNvSpPr txBox="1"/>
          <p:nvPr/>
        </p:nvSpPr>
        <p:spPr>
          <a:xfrm>
            <a:off x="6329236" y="3858769"/>
            <a:ext cx="2441448" cy="885499"/>
          </a:xfrm>
          <a:prstGeom prst="rect">
            <a:avLst/>
          </a:prstGeom>
          <a:noFill/>
        </p:spPr>
        <p:txBody>
          <a:bodyPr wrap="square" lIns="0" tIns="0" rIns="0" bIns="0">
            <a:spAutoFit/>
          </a:bodyPr>
          <a:lstStyle/>
          <a:p>
            <a:pPr algn="l"/>
            <a:r>
              <a:rPr sz="1151" dirty="0">
                <a:solidFill>
                  <a:srgbClr val="4F5018"/>
                </a:solidFill>
                <a:latin typeface="Montserrat"/>
              </a:rPr>
              <a:t>Ein </a:t>
            </a:r>
            <a:r>
              <a:rPr sz="1151" dirty="0" err="1">
                <a:solidFill>
                  <a:srgbClr val="4F5018"/>
                </a:solidFill>
                <a:latin typeface="Montserrat"/>
              </a:rPr>
              <a:t>Gemeindemitglied</a:t>
            </a:r>
            <a:r>
              <a:rPr sz="1151" dirty="0">
                <a:solidFill>
                  <a:srgbClr val="4F5018"/>
                </a:solidFill>
                <a:latin typeface="Montserrat"/>
              </a:rPr>
              <a:t> </a:t>
            </a:r>
            <a:r>
              <a:rPr sz="1151" dirty="0" err="1">
                <a:solidFill>
                  <a:srgbClr val="4F5018"/>
                </a:solidFill>
                <a:latin typeface="Montserrat"/>
              </a:rPr>
              <a:t>antwortet</a:t>
            </a:r>
            <a:r>
              <a:rPr sz="1151" dirty="0">
                <a:solidFill>
                  <a:srgbClr val="4F5018"/>
                </a:solidFill>
                <a:latin typeface="Montserrat"/>
              </a:rPr>
              <a:t> </a:t>
            </a:r>
            <a:r>
              <a:rPr sz="1151" dirty="0" err="1">
                <a:solidFill>
                  <a:srgbClr val="4F5018"/>
                </a:solidFill>
                <a:latin typeface="Montserrat"/>
              </a:rPr>
              <a:t>persönlich</a:t>
            </a:r>
            <a:r>
              <a:rPr sz="1151" dirty="0">
                <a:solidFill>
                  <a:srgbClr val="4F5018"/>
                </a:solidFill>
                <a:latin typeface="Montserrat"/>
              </a:rPr>
              <a:t> und </a:t>
            </a:r>
            <a:r>
              <a:rPr sz="1151" dirty="0" err="1">
                <a:solidFill>
                  <a:srgbClr val="4F5018"/>
                </a:solidFill>
                <a:latin typeface="Montserrat"/>
              </a:rPr>
              <a:t>begleitet</a:t>
            </a:r>
            <a:r>
              <a:rPr sz="1151" dirty="0">
                <a:solidFill>
                  <a:srgbClr val="4F5018"/>
                </a:solidFill>
                <a:latin typeface="Montserrat"/>
              </a:rPr>
              <a:t> per Chat – </a:t>
            </a:r>
            <a:r>
              <a:rPr sz="1151" dirty="0" err="1">
                <a:solidFill>
                  <a:srgbClr val="4F5018"/>
                </a:solidFill>
                <a:latin typeface="Montserrat"/>
              </a:rPr>
              <a:t>über</a:t>
            </a:r>
            <a:r>
              <a:rPr sz="1151" dirty="0">
                <a:solidFill>
                  <a:srgbClr val="4F5018"/>
                </a:solidFill>
                <a:latin typeface="Montserrat"/>
              </a:rPr>
              <a:t> Bibel, </a:t>
            </a:r>
            <a:r>
              <a:rPr sz="1151" dirty="0" err="1">
                <a:solidFill>
                  <a:srgbClr val="4F5018"/>
                </a:solidFill>
                <a:latin typeface="Montserrat"/>
              </a:rPr>
              <a:t>Glauben</a:t>
            </a:r>
            <a:r>
              <a:rPr sz="1151" dirty="0">
                <a:solidFill>
                  <a:srgbClr val="4F5018"/>
                </a:solidFill>
                <a:latin typeface="Montserrat"/>
              </a:rPr>
              <a:t>, Leben.</a:t>
            </a:r>
            <a:endParaRPr lang="de-AT" sz="1151" dirty="0">
              <a:solidFill>
                <a:srgbClr val="4F5018"/>
              </a:solidFill>
              <a:latin typeface="Montserrat"/>
            </a:endParaRPr>
          </a:p>
          <a:p>
            <a:pPr algn="l"/>
            <a:endParaRPr lang="en-AT" sz="1151" dirty="0">
              <a:solidFill>
                <a:srgbClr val="4F5018"/>
              </a:solidFill>
              <a:latin typeface="Montserrat"/>
            </a:endParaRPr>
          </a:p>
        </p:txBody>
      </p:sp>
      <p:sp>
        <p:nvSpPr>
          <p:cNvPr id="21" name="Rectangle 20"/>
          <p:cNvSpPr/>
          <p:nvPr/>
        </p:nvSpPr>
        <p:spPr>
          <a:xfrm>
            <a:off x="9072436" y="2834640"/>
            <a:ext cx="2624328" cy="3566160"/>
          </a:xfrm>
          <a:prstGeom prst="rect">
            <a:avLst/>
          </a:prstGeom>
          <a:solidFill>
            <a:srgbClr val="EAE3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22" name="Rectangle 21"/>
          <p:cNvSpPr/>
          <p:nvPr/>
        </p:nvSpPr>
        <p:spPr>
          <a:xfrm>
            <a:off x="9072436" y="2834640"/>
            <a:ext cx="475488" cy="475488"/>
          </a:xfrm>
          <a:prstGeom prst="rect">
            <a:avLst/>
          </a:prstGeom>
          <a:solidFill>
            <a:srgbClr val="4F501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23" name="TextBox 22"/>
          <p:cNvSpPr txBox="1"/>
          <p:nvPr/>
        </p:nvSpPr>
        <p:spPr>
          <a:xfrm>
            <a:off x="9081580" y="2930208"/>
            <a:ext cx="457200" cy="307776"/>
          </a:xfrm>
          <a:prstGeom prst="rect">
            <a:avLst/>
          </a:prstGeom>
          <a:noFill/>
        </p:spPr>
        <p:txBody>
          <a:bodyPr wrap="square" lIns="0" tIns="0" rIns="0" bIns="0">
            <a:spAutoFit/>
          </a:bodyPr>
          <a:lstStyle/>
          <a:p>
            <a:pPr algn="ctr"/>
            <a:r>
              <a:rPr sz="2000">
                <a:solidFill>
                  <a:srgbClr val="FDF6EC"/>
                </a:solidFill>
                <a:latin typeface="Mansalva"/>
              </a:rPr>
              <a:t>4</a:t>
            </a:r>
          </a:p>
        </p:txBody>
      </p:sp>
      <p:sp>
        <p:nvSpPr>
          <p:cNvPr id="24" name="TextBox 23"/>
          <p:cNvSpPr txBox="1"/>
          <p:nvPr/>
        </p:nvSpPr>
        <p:spPr>
          <a:xfrm>
            <a:off x="9200452" y="3410712"/>
            <a:ext cx="2441448" cy="177057"/>
          </a:xfrm>
          <a:prstGeom prst="rect">
            <a:avLst/>
          </a:prstGeom>
          <a:noFill/>
        </p:spPr>
        <p:txBody>
          <a:bodyPr wrap="square" lIns="0" tIns="0" rIns="0" bIns="0">
            <a:spAutoFit/>
          </a:bodyPr>
          <a:lstStyle/>
          <a:p>
            <a:pPr algn="l"/>
            <a:r>
              <a:rPr sz="1151" b="1">
                <a:solidFill>
                  <a:srgbClr val="FF7606"/>
                </a:solidFill>
                <a:latin typeface="Montserrat"/>
              </a:rPr>
              <a:t>Ankommen</a:t>
            </a:r>
          </a:p>
        </p:txBody>
      </p:sp>
      <p:sp>
        <p:nvSpPr>
          <p:cNvPr id="25" name="TextBox 24"/>
          <p:cNvSpPr txBox="1"/>
          <p:nvPr/>
        </p:nvSpPr>
        <p:spPr>
          <a:xfrm>
            <a:off x="9200452" y="3858768"/>
            <a:ext cx="2441448" cy="1239400"/>
          </a:xfrm>
          <a:prstGeom prst="rect">
            <a:avLst/>
          </a:prstGeom>
          <a:noFill/>
        </p:spPr>
        <p:txBody>
          <a:bodyPr wrap="square" lIns="0" tIns="0" rIns="0" bIns="0">
            <a:spAutoFit/>
          </a:bodyPr>
          <a:lstStyle/>
          <a:p>
            <a:pPr algn="l"/>
            <a:r>
              <a:rPr sz="1151" dirty="0" err="1">
                <a:solidFill>
                  <a:srgbClr val="4F5018"/>
                </a:solidFill>
                <a:latin typeface="Montserrat"/>
              </a:rPr>
              <a:t>Einladung</a:t>
            </a:r>
            <a:r>
              <a:rPr sz="1151" dirty="0">
                <a:solidFill>
                  <a:srgbClr val="4F5018"/>
                </a:solidFill>
                <a:latin typeface="Montserrat"/>
              </a:rPr>
              <a:t> </a:t>
            </a:r>
            <a:r>
              <a:rPr sz="1151" dirty="0" err="1">
                <a:solidFill>
                  <a:srgbClr val="4F5018"/>
                </a:solidFill>
                <a:latin typeface="Montserrat"/>
              </a:rPr>
              <a:t>zu</a:t>
            </a:r>
            <a:r>
              <a:rPr sz="1151" dirty="0">
                <a:solidFill>
                  <a:srgbClr val="4F5018"/>
                </a:solidFill>
                <a:latin typeface="Montserrat"/>
              </a:rPr>
              <a:t> </a:t>
            </a:r>
            <a:r>
              <a:rPr sz="1151" dirty="0" err="1">
                <a:solidFill>
                  <a:srgbClr val="4F5018"/>
                </a:solidFill>
                <a:latin typeface="Montserrat"/>
              </a:rPr>
              <a:t>Bibelkreisen</a:t>
            </a:r>
            <a:r>
              <a:rPr sz="1151" dirty="0">
                <a:solidFill>
                  <a:srgbClr val="4F5018"/>
                </a:solidFill>
                <a:latin typeface="Montserrat"/>
              </a:rPr>
              <a:t>, </a:t>
            </a:r>
            <a:r>
              <a:rPr sz="1151" dirty="0" err="1">
                <a:solidFill>
                  <a:srgbClr val="4F5018"/>
                </a:solidFill>
                <a:latin typeface="Montserrat"/>
              </a:rPr>
              <a:t>Kleingruppen</a:t>
            </a:r>
            <a:r>
              <a:rPr sz="1151" dirty="0">
                <a:solidFill>
                  <a:srgbClr val="4F5018"/>
                </a:solidFill>
                <a:latin typeface="Montserrat"/>
              </a:rPr>
              <a:t> </a:t>
            </a:r>
            <a:r>
              <a:rPr sz="1151" dirty="0" err="1">
                <a:solidFill>
                  <a:srgbClr val="4F5018"/>
                </a:solidFill>
                <a:latin typeface="Montserrat"/>
              </a:rPr>
              <a:t>oder</a:t>
            </a:r>
            <a:r>
              <a:rPr sz="1151" dirty="0">
                <a:solidFill>
                  <a:srgbClr val="4F5018"/>
                </a:solidFill>
                <a:latin typeface="Montserrat"/>
              </a:rPr>
              <a:t> </a:t>
            </a:r>
            <a:r>
              <a:rPr sz="1151" dirty="0" err="1">
                <a:solidFill>
                  <a:srgbClr val="4F5018"/>
                </a:solidFill>
                <a:latin typeface="Montserrat"/>
              </a:rPr>
              <a:t>Gemeindeveranstaltungen</a:t>
            </a:r>
            <a:r>
              <a:rPr sz="1151" dirty="0">
                <a:solidFill>
                  <a:srgbClr val="4F5018"/>
                </a:solidFill>
                <a:latin typeface="Montserrat"/>
              </a:rPr>
              <a:t> </a:t>
            </a:r>
            <a:r>
              <a:rPr sz="1151" dirty="0" err="1">
                <a:solidFill>
                  <a:srgbClr val="4F5018"/>
                </a:solidFill>
                <a:latin typeface="Montserrat"/>
              </a:rPr>
              <a:t>vor</a:t>
            </a:r>
            <a:r>
              <a:rPr sz="1151" dirty="0">
                <a:solidFill>
                  <a:srgbClr val="4F5018"/>
                </a:solidFill>
                <a:latin typeface="Montserrat"/>
              </a:rPr>
              <a:t> Ort.</a:t>
            </a:r>
            <a:endParaRPr lang="de-AT" sz="1151" dirty="0">
              <a:solidFill>
                <a:srgbClr val="4F5018"/>
              </a:solidFill>
              <a:latin typeface="Montserrat"/>
            </a:endParaRPr>
          </a:p>
          <a:p>
            <a:pPr algn="l"/>
            <a:endParaRPr lang="de-AT" sz="1151" dirty="0">
              <a:solidFill>
                <a:srgbClr val="4F5018"/>
              </a:solidFill>
              <a:latin typeface="Montserrat"/>
            </a:endParaRPr>
          </a:p>
          <a:p>
            <a:pPr algn="l"/>
            <a:r>
              <a:rPr lang="en-AT" sz="1151" dirty="0">
                <a:solidFill>
                  <a:srgbClr val="4F5018"/>
                </a:solidFill>
                <a:latin typeface="Montserrat"/>
              </a:rPr>
              <a:t>Die entstandene Beziehung soll vertieft werden.</a:t>
            </a:r>
            <a:endParaRPr sz="1151" dirty="0">
              <a:solidFill>
                <a:srgbClr val="4F5018"/>
              </a:solidFill>
              <a:latin typeface="Montserrat"/>
            </a:endParaRPr>
          </a:p>
        </p:txBody>
      </p:sp>
      <p:sp>
        <p:nvSpPr>
          <p:cNvPr id="26" name="TextBox 25"/>
          <p:cNvSpPr txBox="1"/>
          <p:nvPr/>
        </p:nvSpPr>
        <p:spPr>
          <a:xfrm>
            <a:off x="3325184" y="5903436"/>
            <a:ext cx="2624328" cy="410369"/>
          </a:xfrm>
          <a:prstGeom prst="rect">
            <a:avLst/>
          </a:prstGeom>
          <a:noFill/>
        </p:spPr>
        <p:txBody>
          <a:bodyPr wrap="square" lIns="0" tIns="0" rIns="0" bIns="0">
            <a:spAutoFit/>
          </a:bodyPr>
          <a:lstStyle/>
          <a:p>
            <a:pPr algn="ctr"/>
            <a:r>
              <a:rPr sz="1333" dirty="0">
                <a:solidFill>
                  <a:srgbClr val="FF7606"/>
                </a:solidFill>
                <a:latin typeface="Mansalva" pitchFamily="2" charset="77"/>
              </a:rPr>
              <a:t>↑ </a:t>
            </a:r>
            <a:r>
              <a:rPr lang="de-AT" sz="1333" dirty="0">
                <a:solidFill>
                  <a:srgbClr val="FF7606"/>
                </a:solidFill>
                <a:latin typeface="Mansalva" pitchFamily="2" charset="77"/>
              </a:rPr>
              <a:t>Spätestens h</a:t>
            </a:r>
            <a:r>
              <a:rPr sz="1333" dirty="0" err="1">
                <a:solidFill>
                  <a:srgbClr val="FF7606"/>
                </a:solidFill>
                <a:latin typeface="Mansalva" pitchFamily="2" charset="77"/>
              </a:rPr>
              <a:t>ier</a:t>
            </a:r>
            <a:r>
              <a:rPr sz="1333" dirty="0">
                <a:solidFill>
                  <a:srgbClr val="FF7606"/>
                </a:solidFill>
                <a:latin typeface="Mansalva" pitchFamily="2" charset="77"/>
              </a:rPr>
              <a:t> </a:t>
            </a:r>
            <a:r>
              <a:rPr sz="1333" dirty="0" err="1">
                <a:solidFill>
                  <a:srgbClr val="FF7606"/>
                </a:solidFill>
                <a:latin typeface="Mansalva" pitchFamily="2" charset="77"/>
              </a:rPr>
              <a:t>kommt</a:t>
            </a:r>
            <a:r>
              <a:rPr sz="1333" dirty="0">
                <a:solidFill>
                  <a:srgbClr val="FF7606"/>
                </a:solidFill>
                <a:latin typeface="Mansalva" pitchFamily="2" charset="77"/>
              </a:rPr>
              <a:t> die Gemeinde ins Spiel</a:t>
            </a:r>
            <a:r>
              <a:rPr lang="de-AT" sz="1333" dirty="0">
                <a:solidFill>
                  <a:srgbClr val="FF7606"/>
                </a:solidFill>
                <a:latin typeface="Mansalva" pitchFamily="2" charset="77"/>
              </a:rPr>
              <a:t>!</a:t>
            </a:r>
            <a:endParaRPr sz="1333" dirty="0">
              <a:solidFill>
                <a:srgbClr val="FF7606"/>
              </a:solidFill>
              <a:latin typeface="Mansalva" pitchFamily="2" charset="77"/>
            </a:endParaRPr>
          </a:p>
        </p:txBody>
      </p:sp>
      <p:sp>
        <p:nvSpPr>
          <p:cNvPr id="91" name="Footer Right"/>
          <p:cNvSpPr txBox="1"/>
          <p:nvPr/>
        </p:nvSpPr>
        <p:spPr>
          <a:xfrm>
            <a:off x="11277295" y="6446520"/>
            <a:ext cx="457200" cy="292608"/>
          </a:xfrm>
          <a:prstGeom prst="rect">
            <a:avLst/>
          </a:prstGeom>
          <a:noFill/>
        </p:spPr>
        <p:txBody>
          <a:bodyPr wrap="square" lIns="0" tIns="0" rIns="0" bIns="0"/>
          <a:lstStyle/>
          <a:p>
            <a:pPr algn="r"/>
            <a:r>
              <a:rPr sz="900" dirty="0">
                <a:solidFill>
                  <a:srgbClr val="8C8A6E"/>
                </a:solidFill>
                <a:latin typeface="Montserrat"/>
              </a:rPr>
              <a:t>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ZEITPLAN · TEIL 1</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2026 – Das Vorbereitungsjahr</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Shape 3"/>
          <p:cNvSpPr/>
          <p:nvPr/>
        </p:nvSpPr>
        <p:spPr>
          <a:xfrm>
            <a:off x="2331720" y="2103120"/>
            <a:ext cx="0" cy="3931920"/>
          </a:xfrm>
          <a:prstGeom prst="line">
            <a:avLst/>
          </a:prstGeom>
          <a:noFill/>
          <a:ln w="25400">
            <a:solidFill>
              <a:srgbClr val="D5E9EB"/>
            </a:solidFill>
            <a:prstDash val="solid"/>
          </a:ln>
        </p:spPr>
        <p:txBody>
          <a:bodyPr/>
          <a:lstStyle/>
          <a:p>
            <a:endParaRPr lang="de-CH"/>
          </a:p>
        </p:txBody>
      </p:sp>
      <p:sp>
        <p:nvSpPr>
          <p:cNvPr id="6" name="Shape 4"/>
          <p:cNvSpPr/>
          <p:nvPr/>
        </p:nvSpPr>
        <p:spPr>
          <a:xfrm>
            <a:off x="2194560" y="2103120"/>
            <a:ext cx="274320" cy="274320"/>
          </a:xfrm>
          <a:prstGeom prst="ellipse">
            <a:avLst/>
          </a:prstGeom>
          <a:solidFill>
            <a:srgbClr val="F28B0D"/>
          </a:solidFill>
          <a:ln/>
        </p:spPr>
        <p:txBody>
          <a:bodyPr/>
          <a:lstStyle/>
          <a:p>
            <a:endParaRPr lang="de-CH"/>
          </a:p>
        </p:txBody>
      </p:sp>
      <p:sp>
        <p:nvSpPr>
          <p:cNvPr id="7" name="Text 5"/>
          <p:cNvSpPr/>
          <p:nvPr/>
        </p:nvSpPr>
        <p:spPr>
          <a:xfrm>
            <a:off x="548640" y="1965960"/>
            <a:ext cx="1600200" cy="640080"/>
          </a:xfrm>
          <a:prstGeom prst="rect">
            <a:avLst/>
          </a:prstGeom>
          <a:noFill/>
          <a:ln/>
        </p:spPr>
        <p:txBody>
          <a:bodyPr wrap="square" rtlCol="0" anchor="ctr"/>
          <a:lstStyle/>
          <a:p>
            <a:pPr marL="0" indent="0" algn="r">
              <a:buNone/>
            </a:pPr>
            <a:r>
              <a:rPr lang="en-US" sz="1150" b="1" dirty="0">
                <a:solidFill>
                  <a:srgbClr val="29B8C5"/>
                </a:solidFill>
                <a:latin typeface="Calibri" pitchFamily="34" charset="0"/>
                <a:ea typeface="Calibri" pitchFamily="34" charset="-122"/>
                <a:cs typeface="Calibri" pitchFamily="34" charset="-120"/>
              </a:rPr>
              <a:t>September – Dezember 2026</a:t>
            </a:r>
            <a:endParaRPr lang="en-US" sz="1150" dirty="0"/>
          </a:p>
        </p:txBody>
      </p:sp>
      <p:sp>
        <p:nvSpPr>
          <p:cNvPr id="8" name="Shape 6"/>
          <p:cNvSpPr/>
          <p:nvPr/>
        </p:nvSpPr>
        <p:spPr>
          <a:xfrm>
            <a:off x="2743200" y="1947672"/>
            <a:ext cx="9052560" cy="795528"/>
          </a:xfrm>
          <a:prstGeom prst="roundRect">
            <a:avLst>
              <a:gd name="adj" fmla="val 8046"/>
            </a:avLst>
          </a:prstGeom>
          <a:solidFill>
            <a:srgbClr val="EAF6F8"/>
          </a:solidFill>
          <a:ln/>
        </p:spPr>
        <p:txBody>
          <a:bodyPr/>
          <a:lstStyle/>
          <a:p>
            <a:endParaRPr lang="de-CH" dirty="0"/>
          </a:p>
        </p:txBody>
      </p:sp>
      <p:sp>
        <p:nvSpPr>
          <p:cNvPr id="9" name="Text 7"/>
          <p:cNvSpPr/>
          <p:nvPr/>
        </p:nvSpPr>
        <p:spPr>
          <a:xfrm>
            <a:off x="2971800" y="1947672"/>
            <a:ext cx="6309360" cy="795528"/>
          </a:xfrm>
          <a:prstGeom prst="rect">
            <a:avLst/>
          </a:prstGeom>
          <a:noFill/>
          <a:ln/>
        </p:spPr>
        <p:txBody>
          <a:bodyPr wrap="square" rtlCol="0" anchor="ctr"/>
          <a:lstStyle/>
          <a:p>
            <a:pPr marL="0" indent="0">
              <a:buNone/>
            </a:pPr>
            <a:r>
              <a:rPr lang="en-US" sz="1300" b="1" dirty="0" err="1">
                <a:solidFill>
                  <a:srgbClr val="565655"/>
                </a:solidFill>
                <a:latin typeface="Calibri" pitchFamily="34" charset="0"/>
                <a:ea typeface="Calibri" pitchFamily="34" charset="-122"/>
                <a:cs typeface="Calibri" pitchFamily="34" charset="-120"/>
              </a:rPr>
              <a:t>Vorbereitung</a:t>
            </a:r>
            <a:r>
              <a:rPr lang="en-US" sz="1300" b="1" dirty="0">
                <a:solidFill>
                  <a:srgbClr val="565655"/>
                </a:solidFill>
                <a:latin typeface="Calibri" pitchFamily="34" charset="0"/>
                <a:ea typeface="Calibri" pitchFamily="34" charset="-122"/>
                <a:cs typeface="Calibri" pitchFamily="34" charset="-120"/>
              </a:rPr>
              <a:t> der Gemeinden und des </a:t>
            </a:r>
            <a:r>
              <a:rPr lang="en-US" sz="1300" b="1" dirty="0" err="1">
                <a:solidFill>
                  <a:srgbClr val="565655"/>
                </a:solidFill>
                <a:latin typeface="Calibri" pitchFamily="34" charset="0"/>
                <a:ea typeface="Calibri" pitchFamily="34" charset="-122"/>
                <a:cs typeface="Calibri" pitchFamily="34" charset="-120"/>
              </a:rPr>
              <a:t>Missionsteam</a:t>
            </a:r>
            <a:endParaRPr lang="en-US" sz="1300" dirty="0"/>
          </a:p>
        </p:txBody>
      </p:sp>
      <p:sp>
        <p:nvSpPr>
          <p:cNvPr id="11" name="Shape 9"/>
          <p:cNvSpPr/>
          <p:nvPr/>
        </p:nvSpPr>
        <p:spPr>
          <a:xfrm>
            <a:off x="2194560" y="3154680"/>
            <a:ext cx="274320" cy="274320"/>
          </a:xfrm>
          <a:prstGeom prst="ellipse">
            <a:avLst/>
          </a:prstGeom>
          <a:solidFill>
            <a:srgbClr val="F28B0D"/>
          </a:solidFill>
          <a:ln/>
        </p:spPr>
        <p:txBody>
          <a:bodyPr/>
          <a:lstStyle/>
          <a:p>
            <a:endParaRPr lang="de-CH"/>
          </a:p>
        </p:txBody>
      </p:sp>
      <p:sp>
        <p:nvSpPr>
          <p:cNvPr id="12" name="Text 10"/>
          <p:cNvSpPr/>
          <p:nvPr/>
        </p:nvSpPr>
        <p:spPr>
          <a:xfrm>
            <a:off x="548640" y="3017520"/>
            <a:ext cx="1600200" cy="640080"/>
          </a:xfrm>
          <a:prstGeom prst="rect">
            <a:avLst/>
          </a:prstGeom>
          <a:noFill/>
          <a:ln/>
        </p:spPr>
        <p:txBody>
          <a:bodyPr wrap="square" rtlCol="0" anchor="ctr"/>
          <a:lstStyle/>
          <a:p>
            <a:pPr marL="0" indent="0" algn="r">
              <a:buNone/>
            </a:pPr>
            <a:r>
              <a:rPr lang="en-US" sz="1150" b="1" dirty="0">
                <a:solidFill>
                  <a:srgbClr val="29B8C5"/>
                </a:solidFill>
                <a:latin typeface="Calibri" pitchFamily="34" charset="0"/>
                <a:ea typeface="Calibri" pitchFamily="34" charset="-122"/>
                <a:cs typeface="Calibri" pitchFamily="34" charset="-120"/>
              </a:rPr>
              <a:t>September 2026</a:t>
            </a:r>
            <a:endParaRPr lang="en-US" sz="1150" dirty="0"/>
          </a:p>
        </p:txBody>
      </p:sp>
      <p:sp>
        <p:nvSpPr>
          <p:cNvPr id="13" name="Shape 11"/>
          <p:cNvSpPr/>
          <p:nvPr/>
        </p:nvSpPr>
        <p:spPr>
          <a:xfrm>
            <a:off x="2743200" y="2999232"/>
            <a:ext cx="9052560" cy="795528"/>
          </a:xfrm>
          <a:prstGeom prst="roundRect">
            <a:avLst>
              <a:gd name="adj" fmla="val 8046"/>
            </a:avLst>
          </a:prstGeom>
          <a:solidFill>
            <a:srgbClr val="EAF6F8"/>
          </a:solidFill>
          <a:ln/>
        </p:spPr>
        <p:txBody>
          <a:bodyPr/>
          <a:lstStyle/>
          <a:p>
            <a:endParaRPr lang="de-CH" dirty="0"/>
          </a:p>
        </p:txBody>
      </p:sp>
      <p:sp>
        <p:nvSpPr>
          <p:cNvPr id="14" name="Text 12"/>
          <p:cNvSpPr/>
          <p:nvPr/>
        </p:nvSpPr>
        <p:spPr>
          <a:xfrm>
            <a:off x="2971800" y="2999232"/>
            <a:ext cx="6309360" cy="795528"/>
          </a:xfrm>
          <a:prstGeom prst="rect">
            <a:avLst/>
          </a:prstGeom>
          <a:noFill/>
          <a:ln/>
        </p:spPr>
        <p:txBody>
          <a:bodyPr wrap="square" rtlCol="0" anchor="ctr"/>
          <a:lstStyle/>
          <a:p>
            <a:pPr marL="0" indent="0">
              <a:buNone/>
            </a:pPr>
            <a:r>
              <a:rPr lang="en-US" sz="1300" b="1" dirty="0">
                <a:solidFill>
                  <a:srgbClr val="565655"/>
                </a:solidFill>
                <a:latin typeface="Calibri" pitchFamily="34" charset="0"/>
                <a:ea typeface="Calibri" pitchFamily="34" charset="-122"/>
                <a:cs typeface="Calibri" pitchFamily="34" charset="-120"/>
              </a:rPr>
              <a:t>Offenes Meeting für Gemeinden und alle </a:t>
            </a:r>
            <a:r>
              <a:rPr lang="en-US" sz="1300" b="1" dirty="0" err="1">
                <a:solidFill>
                  <a:srgbClr val="565655"/>
                </a:solidFill>
                <a:latin typeface="Calibri" pitchFamily="34" charset="0"/>
                <a:ea typeface="Calibri" pitchFamily="34" charset="-122"/>
                <a:cs typeface="Calibri" pitchFamily="34" charset="-120"/>
              </a:rPr>
              <a:t>Interessierten</a:t>
            </a:r>
            <a:r>
              <a:rPr lang="en-US" sz="1300" b="1" dirty="0">
                <a:solidFill>
                  <a:srgbClr val="565655"/>
                </a:solidFill>
                <a:latin typeface="Calibri" pitchFamily="34" charset="0"/>
                <a:ea typeface="Calibri" pitchFamily="34" charset="-122"/>
                <a:cs typeface="Calibri" pitchFamily="34" charset="-120"/>
              </a:rPr>
              <a:t> // 3. September 2026, </a:t>
            </a:r>
          </a:p>
          <a:p>
            <a:pPr marL="0" indent="0">
              <a:buNone/>
            </a:pPr>
            <a:r>
              <a:rPr lang="en-US" sz="1300" b="1" dirty="0">
                <a:solidFill>
                  <a:srgbClr val="565655"/>
                </a:solidFill>
                <a:latin typeface="Calibri" pitchFamily="34" charset="0"/>
                <a:ea typeface="Calibri" pitchFamily="34" charset="-122"/>
                <a:cs typeface="Calibri" pitchFamily="34" charset="-120"/>
              </a:rPr>
              <a:t>19.00-21.00 per Zoom – </a:t>
            </a:r>
            <a:r>
              <a:rPr lang="en-US" sz="1300" b="1" dirty="0" err="1">
                <a:solidFill>
                  <a:srgbClr val="565655"/>
                </a:solidFill>
                <a:latin typeface="Calibri" pitchFamily="34" charset="0"/>
                <a:ea typeface="Calibri" pitchFamily="34" charset="-122"/>
                <a:cs typeface="Calibri" pitchFamily="34" charset="-120"/>
              </a:rPr>
              <a:t>mehr</a:t>
            </a:r>
            <a:r>
              <a:rPr lang="en-US" sz="1300" b="1" dirty="0">
                <a:solidFill>
                  <a:srgbClr val="565655"/>
                </a:solidFill>
                <a:latin typeface="Calibri" pitchFamily="34" charset="0"/>
                <a:ea typeface="Calibri" pitchFamily="34" charset="-122"/>
                <a:cs typeface="Calibri" pitchFamily="34" charset="-120"/>
              </a:rPr>
              <a:t> </a:t>
            </a:r>
            <a:r>
              <a:rPr lang="en-US" sz="1300" b="1" dirty="0" err="1">
                <a:solidFill>
                  <a:srgbClr val="565655"/>
                </a:solidFill>
                <a:latin typeface="Calibri" pitchFamily="34" charset="0"/>
                <a:ea typeface="Calibri" pitchFamily="34" charset="-122"/>
                <a:cs typeface="Calibri" pitchFamily="34" charset="-120"/>
              </a:rPr>
              <a:t>Infos</a:t>
            </a:r>
            <a:r>
              <a:rPr lang="en-US" sz="1300" b="1" dirty="0">
                <a:solidFill>
                  <a:srgbClr val="565655"/>
                </a:solidFill>
                <a:latin typeface="Calibri" pitchFamily="34" charset="0"/>
                <a:ea typeface="Calibri" pitchFamily="34" charset="-122"/>
                <a:cs typeface="Calibri" pitchFamily="34" charset="-120"/>
              </a:rPr>
              <a:t>_ </a:t>
            </a:r>
            <a:r>
              <a:rPr lang="en-US" sz="1300" b="1" dirty="0" err="1">
                <a:solidFill>
                  <a:srgbClr val="565655"/>
                </a:solidFill>
                <a:latin typeface="Calibri" pitchFamily="34" charset="0"/>
                <a:ea typeface="Calibri" pitchFamily="34" charset="-122"/>
                <a:cs typeface="Calibri" pitchFamily="34" charset="-120"/>
                <a:hlinkClick r:id="rId3"/>
              </a:rPr>
              <a:t>www.material.adventisten.ch</a:t>
            </a:r>
            <a:r>
              <a:rPr lang="en-US" sz="1300" b="1" dirty="0">
                <a:solidFill>
                  <a:srgbClr val="565655"/>
                </a:solidFill>
                <a:latin typeface="Calibri" pitchFamily="34" charset="0"/>
                <a:ea typeface="Calibri" pitchFamily="34" charset="-122"/>
                <a:cs typeface="Calibri" pitchFamily="34" charset="-120"/>
              </a:rPr>
              <a:t> </a:t>
            </a:r>
            <a:endParaRPr lang="en-US" sz="1300" dirty="0"/>
          </a:p>
        </p:txBody>
      </p:sp>
      <p:sp>
        <p:nvSpPr>
          <p:cNvPr id="16" name="Shape 14"/>
          <p:cNvSpPr/>
          <p:nvPr/>
        </p:nvSpPr>
        <p:spPr>
          <a:xfrm>
            <a:off x="2194560" y="4206240"/>
            <a:ext cx="274320" cy="274320"/>
          </a:xfrm>
          <a:prstGeom prst="ellipse">
            <a:avLst/>
          </a:prstGeom>
          <a:solidFill>
            <a:srgbClr val="F28B0D"/>
          </a:solidFill>
          <a:ln/>
        </p:spPr>
        <p:txBody>
          <a:bodyPr/>
          <a:lstStyle/>
          <a:p>
            <a:endParaRPr lang="de-CH"/>
          </a:p>
        </p:txBody>
      </p:sp>
      <p:sp>
        <p:nvSpPr>
          <p:cNvPr id="17" name="Text 15"/>
          <p:cNvSpPr/>
          <p:nvPr/>
        </p:nvSpPr>
        <p:spPr>
          <a:xfrm>
            <a:off x="548640" y="4069080"/>
            <a:ext cx="1600200" cy="640080"/>
          </a:xfrm>
          <a:prstGeom prst="rect">
            <a:avLst/>
          </a:prstGeom>
          <a:noFill/>
          <a:ln/>
        </p:spPr>
        <p:txBody>
          <a:bodyPr wrap="square" rtlCol="0" anchor="ctr"/>
          <a:lstStyle/>
          <a:p>
            <a:pPr marL="0" indent="0" algn="r">
              <a:buNone/>
            </a:pPr>
            <a:r>
              <a:rPr lang="en-US" sz="1150" b="1" dirty="0">
                <a:solidFill>
                  <a:srgbClr val="29B8C5"/>
                </a:solidFill>
                <a:latin typeface="Calibri" pitchFamily="34" charset="0"/>
                <a:ea typeface="Calibri" pitchFamily="34" charset="-122"/>
                <a:cs typeface="Calibri" pitchFamily="34" charset="-120"/>
              </a:rPr>
              <a:t>5. September 2026</a:t>
            </a:r>
            <a:endParaRPr lang="en-US" sz="1150" dirty="0"/>
          </a:p>
        </p:txBody>
      </p:sp>
      <p:sp>
        <p:nvSpPr>
          <p:cNvPr id="18" name="Shape 16"/>
          <p:cNvSpPr/>
          <p:nvPr/>
        </p:nvSpPr>
        <p:spPr>
          <a:xfrm>
            <a:off x="2743200" y="4050792"/>
            <a:ext cx="9052560" cy="795528"/>
          </a:xfrm>
          <a:prstGeom prst="roundRect">
            <a:avLst>
              <a:gd name="adj" fmla="val 8046"/>
            </a:avLst>
          </a:prstGeom>
          <a:solidFill>
            <a:srgbClr val="EAF6F8"/>
          </a:solidFill>
          <a:ln/>
        </p:spPr>
        <p:txBody>
          <a:bodyPr/>
          <a:lstStyle/>
          <a:p>
            <a:endParaRPr lang="de-CH"/>
          </a:p>
        </p:txBody>
      </p:sp>
      <p:sp>
        <p:nvSpPr>
          <p:cNvPr id="19" name="Text 17"/>
          <p:cNvSpPr/>
          <p:nvPr/>
        </p:nvSpPr>
        <p:spPr>
          <a:xfrm>
            <a:off x="2971800" y="4050792"/>
            <a:ext cx="6309360" cy="795528"/>
          </a:xfrm>
          <a:prstGeom prst="rect">
            <a:avLst/>
          </a:prstGeom>
          <a:noFill/>
          <a:ln/>
        </p:spPr>
        <p:txBody>
          <a:bodyPr wrap="square" rtlCol="0" anchor="ctr"/>
          <a:lstStyle/>
          <a:p>
            <a:pPr marL="0" indent="0">
              <a:buNone/>
            </a:pPr>
            <a:r>
              <a:rPr lang="en-US" sz="1300" b="1" dirty="0">
                <a:solidFill>
                  <a:srgbClr val="565655"/>
                </a:solidFill>
                <a:latin typeface="Calibri" pitchFamily="34" charset="0"/>
                <a:ea typeface="Calibri" pitchFamily="34" charset="-122"/>
                <a:cs typeface="Calibri" pitchFamily="34" charset="-120"/>
              </a:rPr>
              <a:t>Interner Start zur Vorbereitung für OneVoice</a:t>
            </a:r>
            <a:endParaRPr lang="en-US" sz="1300" dirty="0"/>
          </a:p>
        </p:txBody>
      </p:sp>
      <p:sp>
        <p:nvSpPr>
          <p:cNvPr id="20" name="Text 18"/>
          <p:cNvSpPr/>
          <p:nvPr/>
        </p:nvSpPr>
        <p:spPr>
          <a:xfrm>
            <a:off x="9372600" y="4050792"/>
            <a:ext cx="2331720" cy="795528"/>
          </a:xfrm>
          <a:prstGeom prst="rect">
            <a:avLst/>
          </a:prstGeom>
          <a:noFill/>
          <a:ln/>
        </p:spPr>
        <p:txBody>
          <a:bodyPr wrap="square" rtlCol="0" anchor="ctr"/>
          <a:lstStyle/>
          <a:p>
            <a:pPr marL="0" indent="0" algn="r">
              <a:buNone/>
            </a:pPr>
            <a:r>
              <a:rPr lang="en-US" sz="1100" i="1" dirty="0">
                <a:solidFill>
                  <a:srgbClr val="6E6E6E"/>
                </a:solidFill>
                <a:latin typeface="Calibri" pitchFamily="34" charset="0"/>
                <a:ea typeface="Calibri" pitchFamily="34" charset="-122"/>
                <a:cs typeface="Calibri" pitchFamily="34" charset="-120"/>
              </a:rPr>
              <a:t>—</a:t>
            </a:r>
            <a:endParaRPr lang="en-US" sz="1100" dirty="0"/>
          </a:p>
        </p:txBody>
      </p:sp>
      <p:sp>
        <p:nvSpPr>
          <p:cNvPr id="21" name="Shape 19"/>
          <p:cNvSpPr/>
          <p:nvPr/>
        </p:nvSpPr>
        <p:spPr>
          <a:xfrm>
            <a:off x="2194560" y="5257800"/>
            <a:ext cx="274320" cy="274320"/>
          </a:xfrm>
          <a:prstGeom prst="ellipse">
            <a:avLst/>
          </a:prstGeom>
          <a:solidFill>
            <a:srgbClr val="F28B0D"/>
          </a:solidFill>
          <a:ln/>
        </p:spPr>
        <p:txBody>
          <a:bodyPr/>
          <a:lstStyle/>
          <a:p>
            <a:endParaRPr lang="de-CH"/>
          </a:p>
        </p:txBody>
      </p:sp>
      <p:sp>
        <p:nvSpPr>
          <p:cNvPr id="22" name="Text 20"/>
          <p:cNvSpPr/>
          <p:nvPr/>
        </p:nvSpPr>
        <p:spPr>
          <a:xfrm>
            <a:off x="396240" y="5120640"/>
            <a:ext cx="1752600" cy="640080"/>
          </a:xfrm>
          <a:prstGeom prst="rect">
            <a:avLst/>
          </a:prstGeom>
          <a:noFill/>
          <a:ln/>
        </p:spPr>
        <p:txBody>
          <a:bodyPr wrap="square" rtlCol="0" anchor="ctr"/>
          <a:lstStyle/>
          <a:p>
            <a:pPr marL="0" indent="0" algn="r">
              <a:buNone/>
            </a:pPr>
            <a:r>
              <a:rPr lang="en-US" sz="1150" b="1" dirty="0">
                <a:solidFill>
                  <a:srgbClr val="29B8C5"/>
                </a:solidFill>
                <a:latin typeface="Calibri" pitchFamily="34" charset="0"/>
                <a:ea typeface="Calibri" pitchFamily="34" charset="-122"/>
                <a:cs typeface="Calibri" pitchFamily="34" charset="-120"/>
              </a:rPr>
              <a:t>20.-22. November 2026</a:t>
            </a:r>
            <a:endParaRPr lang="en-US" sz="1150" dirty="0"/>
          </a:p>
        </p:txBody>
      </p:sp>
      <p:sp>
        <p:nvSpPr>
          <p:cNvPr id="23" name="Shape 21"/>
          <p:cNvSpPr/>
          <p:nvPr/>
        </p:nvSpPr>
        <p:spPr>
          <a:xfrm>
            <a:off x="2743200" y="5102352"/>
            <a:ext cx="9052560" cy="795528"/>
          </a:xfrm>
          <a:prstGeom prst="roundRect">
            <a:avLst>
              <a:gd name="adj" fmla="val 8046"/>
            </a:avLst>
          </a:prstGeom>
          <a:solidFill>
            <a:srgbClr val="EAF6F8"/>
          </a:solidFill>
          <a:ln/>
        </p:spPr>
        <p:txBody>
          <a:bodyPr/>
          <a:lstStyle/>
          <a:p>
            <a:endParaRPr lang="de-CH" dirty="0"/>
          </a:p>
        </p:txBody>
      </p:sp>
      <p:sp>
        <p:nvSpPr>
          <p:cNvPr id="24" name="Text 22"/>
          <p:cNvSpPr/>
          <p:nvPr/>
        </p:nvSpPr>
        <p:spPr>
          <a:xfrm>
            <a:off x="2971800" y="5102352"/>
            <a:ext cx="6309360" cy="795528"/>
          </a:xfrm>
          <a:prstGeom prst="rect">
            <a:avLst/>
          </a:prstGeom>
          <a:noFill/>
          <a:ln/>
        </p:spPr>
        <p:txBody>
          <a:bodyPr wrap="square" rtlCol="0" anchor="ctr"/>
          <a:lstStyle/>
          <a:p>
            <a:pPr marL="0" indent="0">
              <a:buNone/>
            </a:pPr>
            <a:r>
              <a:rPr lang="en-US" sz="1300" b="1" dirty="0">
                <a:solidFill>
                  <a:srgbClr val="565655"/>
                </a:solidFill>
                <a:latin typeface="Calibri" pitchFamily="34" charset="0"/>
                <a:ea typeface="Calibri" pitchFamily="34" charset="-122"/>
                <a:cs typeface="Calibri" pitchFamily="34" charset="-120"/>
              </a:rPr>
              <a:t>MANNA – Mehr </a:t>
            </a:r>
            <a:r>
              <a:rPr lang="en-US" sz="1300" b="1" dirty="0" err="1">
                <a:solidFill>
                  <a:srgbClr val="565655"/>
                </a:solidFill>
                <a:latin typeface="Calibri" pitchFamily="34" charset="0"/>
                <a:ea typeface="Calibri" pitchFamily="34" charset="-122"/>
                <a:cs typeface="Calibri" pitchFamily="34" charset="-120"/>
              </a:rPr>
              <a:t>Informationen</a:t>
            </a:r>
            <a:r>
              <a:rPr lang="en-US" sz="1300" b="1" dirty="0">
                <a:solidFill>
                  <a:srgbClr val="565655"/>
                </a:solidFill>
                <a:latin typeface="Calibri" pitchFamily="34" charset="0"/>
                <a:ea typeface="Calibri" pitchFamily="34" charset="-122"/>
                <a:cs typeface="Calibri" pitchFamily="34" charset="-120"/>
              </a:rPr>
              <a:t> und </a:t>
            </a:r>
            <a:r>
              <a:rPr lang="en-US" sz="1300" b="1" dirty="0" err="1">
                <a:solidFill>
                  <a:srgbClr val="565655"/>
                </a:solidFill>
                <a:latin typeface="Calibri" pitchFamily="34" charset="0"/>
                <a:ea typeface="Calibri" pitchFamily="34" charset="-122"/>
                <a:cs typeface="Calibri" pitchFamily="34" charset="-120"/>
              </a:rPr>
              <a:t>Vorbereitung</a:t>
            </a:r>
            <a:r>
              <a:rPr lang="en-US" sz="1300" b="1" dirty="0">
                <a:solidFill>
                  <a:srgbClr val="565655"/>
                </a:solidFill>
                <a:latin typeface="Calibri" pitchFamily="34" charset="0"/>
                <a:ea typeface="Calibri" pitchFamily="34" charset="-122"/>
                <a:cs typeface="Calibri" pitchFamily="34" charset="-120"/>
              </a:rPr>
              <a:t> für </a:t>
            </a:r>
            <a:r>
              <a:rPr lang="en-US" sz="1300" b="1" dirty="0" err="1">
                <a:solidFill>
                  <a:srgbClr val="565655"/>
                </a:solidFill>
                <a:latin typeface="Calibri" pitchFamily="34" charset="0"/>
                <a:ea typeface="Calibri" pitchFamily="34" charset="-122"/>
                <a:cs typeface="Calibri" pitchFamily="34" charset="-120"/>
              </a:rPr>
              <a:t>OneVoice27</a:t>
            </a:r>
            <a:endParaRPr lang="en-US" sz="1300" dirty="0"/>
          </a:p>
        </p:txBody>
      </p:sp>
      <p:sp>
        <p:nvSpPr>
          <p:cNvPr id="25" name="Text 23"/>
          <p:cNvSpPr/>
          <p:nvPr/>
        </p:nvSpPr>
        <p:spPr>
          <a:xfrm>
            <a:off x="9372600" y="5102352"/>
            <a:ext cx="2331720" cy="795528"/>
          </a:xfrm>
          <a:prstGeom prst="rect">
            <a:avLst/>
          </a:prstGeom>
          <a:noFill/>
          <a:ln/>
        </p:spPr>
        <p:txBody>
          <a:bodyPr wrap="square" rtlCol="0" anchor="ctr"/>
          <a:lstStyle/>
          <a:p>
            <a:pPr marL="0" indent="0" algn="r">
              <a:buNone/>
            </a:pPr>
            <a:endParaRPr lang="en-US" sz="1100" dirty="0"/>
          </a:p>
        </p:txBody>
      </p:sp>
      <p:sp>
        <p:nvSpPr>
          <p:cNvPr id="28" name="Text 25"/>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ZEITPLAN · TEIL 2</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2027 – Das Aktionsjahr</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Shape 3"/>
          <p:cNvSpPr/>
          <p:nvPr/>
        </p:nvSpPr>
        <p:spPr>
          <a:xfrm>
            <a:off x="2148840" y="2331720"/>
            <a:ext cx="0" cy="3392424"/>
          </a:xfrm>
          <a:prstGeom prst="line">
            <a:avLst/>
          </a:prstGeom>
          <a:noFill/>
          <a:ln w="25400">
            <a:solidFill>
              <a:srgbClr val="D5E9EB"/>
            </a:solidFill>
            <a:prstDash val="solid"/>
          </a:ln>
        </p:spPr>
        <p:txBody>
          <a:bodyPr/>
          <a:lstStyle/>
          <a:p>
            <a:endParaRPr lang="de-CH"/>
          </a:p>
        </p:txBody>
      </p:sp>
      <p:sp>
        <p:nvSpPr>
          <p:cNvPr id="11" name="Shape 9"/>
          <p:cNvSpPr/>
          <p:nvPr/>
        </p:nvSpPr>
        <p:spPr>
          <a:xfrm>
            <a:off x="2048256" y="2459736"/>
            <a:ext cx="201168" cy="201168"/>
          </a:xfrm>
          <a:prstGeom prst="ellipse">
            <a:avLst/>
          </a:prstGeom>
          <a:solidFill>
            <a:srgbClr val="F28B0D"/>
          </a:solidFill>
          <a:ln/>
        </p:spPr>
        <p:txBody>
          <a:bodyPr/>
          <a:lstStyle/>
          <a:p>
            <a:endParaRPr lang="de-CH"/>
          </a:p>
        </p:txBody>
      </p:sp>
      <p:sp>
        <p:nvSpPr>
          <p:cNvPr id="12" name="Text 10"/>
          <p:cNvSpPr/>
          <p:nvPr/>
        </p:nvSpPr>
        <p:spPr>
          <a:xfrm>
            <a:off x="548640" y="2331720"/>
            <a:ext cx="1417320" cy="457200"/>
          </a:xfrm>
          <a:prstGeom prst="rect">
            <a:avLst/>
          </a:prstGeom>
          <a:noFill/>
          <a:ln/>
        </p:spPr>
        <p:txBody>
          <a:bodyPr wrap="square" rtlCol="0" anchor="ctr"/>
          <a:lstStyle/>
          <a:p>
            <a:pPr marL="0" indent="0" algn="r">
              <a:buNone/>
            </a:pPr>
            <a:r>
              <a:rPr lang="en-US" sz="1050" b="1" dirty="0">
                <a:solidFill>
                  <a:srgbClr val="29B8C5"/>
                </a:solidFill>
                <a:latin typeface="Calibri" pitchFamily="34" charset="0"/>
                <a:ea typeface="Calibri" pitchFamily="34" charset="-122"/>
                <a:cs typeface="Calibri" pitchFamily="34" charset="-120"/>
              </a:rPr>
              <a:t>Jan. – Aug.</a:t>
            </a:r>
            <a:endParaRPr lang="en-US" sz="1050" dirty="0"/>
          </a:p>
        </p:txBody>
      </p:sp>
      <p:sp>
        <p:nvSpPr>
          <p:cNvPr id="13" name="Shape 11"/>
          <p:cNvSpPr/>
          <p:nvPr/>
        </p:nvSpPr>
        <p:spPr>
          <a:xfrm>
            <a:off x="2468880" y="2304288"/>
            <a:ext cx="9281160" cy="448056"/>
          </a:xfrm>
          <a:prstGeom prst="roundRect">
            <a:avLst>
              <a:gd name="adj" fmla="val 10204"/>
            </a:avLst>
          </a:prstGeom>
          <a:solidFill>
            <a:srgbClr val="EAF6F8"/>
          </a:solidFill>
          <a:ln/>
        </p:spPr>
        <p:txBody>
          <a:bodyPr/>
          <a:lstStyle/>
          <a:p>
            <a:endParaRPr lang="de-CH"/>
          </a:p>
        </p:txBody>
      </p:sp>
      <p:sp>
        <p:nvSpPr>
          <p:cNvPr id="14" name="Text 12"/>
          <p:cNvSpPr/>
          <p:nvPr/>
        </p:nvSpPr>
        <p:spPr>
          <a:xfrm>
            <a:off x="2651760" y="2304288"/>
            <a:ext cx="6766560" cy="448056"/>
          </a:xfrm>
          <a:prstGeom prst="rect">
            <a:avLst/>
          </a:prstGeom>
          <a:noFill/>
          <a:ln/>
        </p:spPr>
        <p:txBody>
          <a:bodyPr wrap="square" rtlCol="0" anchor="ctr"/>
          <a:lstStyle/>
          <a:p>
            <a:pPr marL="0" indent="0">
              <a:buNone/>
            </a:pPr>
            <a:r>
              <a:rPr lang="en-US" sz="1080" b="1" dirty="0">
                <a:solidFill>
                  <a:srgbClr val="565655"/>
                </a:solidFill>
                <a:latin typeface="Calibri" pitchFamily="34" charset="0"/>
                <a:ea typeface="Calibri" pitchFamily="34" charset="-122"/>
                <a:cs typeface="Calibri" pitchFamily="34" charset="-120"/>
              </a:rPr>
              <a:t>Aktivierungsphase: Beziehungsaufbau durch offene Veranstaltungen</a:t>
            </a:r>
            <a:endParaRPr lang="en-US" sz="1080" dirty="0"/>
          </a:p>
        </p:txBody>
      </p:sp>
      <p:sp>
        <p:nvSpPr>
          <p:cNvPr id="16" name="Shape 14"/>
          <p:cNvSpPr/>
          <p:nvPr/>
        </p:nvSpPr>
        <p:spPr>
          <a:xfrm>
            <a:off x="2048256" y="3035808"/>
            <a:ext cx="201168" cy="201168"/>
          </a:xfrm>
          <a:prstGeom prst="ellipse">
            <a:avLst/>
          </a:prstGeom>
          <a:solidFill>
            <a:srgbClr val="F28B0D"/>
          </a:solidFill>
          <a:ln/>
        </p:spPr>
        <p:txBody>
          <a:bodyPr/>
          <a:lstStyle/>
          <a:p>
            <a:endParaRPr lang="de-CH"/>
          </a:p>
        </p:txBody>
      </p:sp>
      <p:sp>
        <p:nvSpPr>
          <p:cNvPr id="17" name="Text 15"/>
          <p:cNvSpPr/>
          <p:nvPr/>
        </p:nvSpPr>
        <p:spPr>
          <a:xfrm>
            <a:off x="548640" y="2907792"/>
            <a:ext cx="1417320" cy="457200"/>
          </a:xfrm>
          <a:prstGeom prst="rect">
            <a:avLst/>
          </a:prstGeom>
          <a:noFill/>
          <a:ln/>
        </p:spPr>
        <p:txBody>
          <a:bodyPr wrap="square" rtlCol="0" anchor="ctr"/>
          <a:lstStyle/>
          <a:p>
            <a:pPr marL="0" indent="0" algn="r">
              <a:buNone/>
            </a:pPr>
            <a:r>
              <a:rPr lang="en-US" sz="1050" b="1" dirty="0">
                <a:solidFill>
                  <a:srgbClr val="29B8C5"/>
                </a:solidFill>
                <a:latin typeface="Calibri" pitchFamily="34" charset="0"/>
                <a:ea typeface="Calibri" pitchFamily="34" charset="-122"/>
                <a:cs typeface="Calibri" pitchFamily="34" charset="-120"/>
              </a:rPr>
              <a:t>21.-23. Mai </a:t>
            </a:r>
            <a:endParaRPr lang="en-US" sz="1050" dirty="0"/>
          </a:p>
        </p:txBody>
      </p:sp>
      <p:sp>
        <p:nvSpPr>
          <p:cNvPr id="18" name="Shape 16"/>
          <p:cNvSpPr/>
          <p:nvPr/>
        </p:nvSpPr>
        <p:spPr>
          <a:xfrm>
            <a:off x="2468880" y="2880360"/>
            <a:ext cx="9281160" cy="448056"/>
          </a:xfrm>
          <a:prstGeom prst="roundRect">
            <a:avLst>
              <a:gd name="adj" fmla="val 10204"/>
            </a:avLst>
          </a:prstGeom>
          <a:solidFill>
            <a:srgbClr val="EAF6F8"/>
          </a:solidFill>
          <a:ln/>
        </p:spPr>
        <p:txBody>
          <a:bodyPr/>
          <a:lstStyle/>
          <a:p>
            <a:endParaRPr lang="de-CH"/>
          </a:p>
        </p:txBody>
      </p:sp>
      <p:sp>
        <p:nvSpPr>
          <p:cNvPr id="19" name="Text 17"/>
          <p:cNvSpPr/>
          <p:nvPr/>
        </p:nvSpPr>
        <p:spPr>
          <a:xfrm>
            <a:off x="2651760" y="2880360"/>
            <a:ext cx="6766560" cy="448056"/>
          </a:xfrm>
          <a:prstGeom prst="rect">
            <a:avLst/>
          </a:prstGeom>
          <a:noFill/>
          <a:ln/>
        </p:spPr>
        <p:txBody>
          <a:bodyPr wrap="square" rtlCol="0" anchor="ctr"/>
          <a:lstStyle/>
          <a:p>
            <a:pPr marL="0" indent="0">
              <a:buNone/>
            </a:pPr>
            <a:r>
              <a:rPr lang="en-US" sz="1080" b="1" dirty="0">
                <a:solidFill>
                  <a:srgbClr val="565655"/>
                </a:solidFill>
                <a:latin typeface="Calibri" pitchFamily="34" charset="0"/>
                <a:ea typeface="Calibri" pitchFamily="34" charset="-122"/>
                <a:cs typeface="Calibri" pitchFamily="34" charset="-120"/>
              </a:rPr>
              <a:t>MANNA </a:t>
            </a:r>
            <a:r>
              <a:rPr lang="en-US" sz="1080" b="1" dirty="0" err="1">
                <a:solidFill>
                  <a:srgbClr val="565655"/>
                </a:solidFill>
                <a:latin typeface="Calibri" pitchFamily="34" charset="0"/>
                <a:ea typeface="Calibri" pitchFamily="34" charset="-122"/>
                <a:cs typeface="Calibri" pitchFamily="34" charset="-120"/>
              </a:rPr>
              <a:t>mit</a:t>
            </a:r>
            <a:r>
              <a:rPr lang="en-US" sz="1080" b="1" dirty="0">
                <a:solidFill>
                  <a:srgbClr val="565655"/>
                </a:solidFill>
                <a:latin typeface="Calibri" pitchFamily="34" charset="0"/>
                <a:ea typeface="Calibri" pitchFamily="34" charset="-122"/>
                <a:cs typeface="Calibri" pitchFamily="34" charset="-120"/>
              </a:rPr>
              <a:t> Alejandro Wollenweber </a:t>
            </a:r>
            <a:r>
              <a:rPr lang="en-US" sz="1080" b="1" dirty="0" err="1">
                <a:solidFill>
                  <a:srgbClr val="565655"/>
                </a:solidFill>
                <a:latin typeface="Calibri" pitchFamily="34" charset="0"/>
                <a:ea typeface="Calibri" pitchFamily="34" charset="-122"/>
                <a:cs typeface="Calibri" pitchFamily="34" charset="-120"/>
              </a:rPr>
              <a:t>zur</a:t>
            </a:r>
            <a:r>
              <a:rPr lang="en-US" sz="1080" b="1" dirty="0">
                <a:solidFill>
                  <a:srgbClr val="565655"/>
                </a:solidFill>
                <a:latin typeface="Calibri" pitchFamily="34" charset="0"/>
                <a:ea typeface="Calibri" pitchFamily="34" charset="-122"/>
                <a:cs typeface="Calibri" pitchFamily="34" charset="-120"/>
              </a:rPr>
              <a:t> </a:t>
            </a:r>
            <a:r>
              <a:rPr lang="en-US" sz="1080" b="1" dirty="0" err="1">
                <a:solidFill>
                  <a:srgbClr val="565655"/>
                </a:solidFill>
                <a:latin typeface="Calibri" pitchFamily="34" charset="0"/>
                <a:ea typeface="Calibri" pitchFamily="34" charset="-122"/>
                <a:cs typeface="Calibri" pitchFamily="34" charset="-120"/>
              </a:rPr>
              <a:t>weiteren</a:t>
            </a:r>
            <a:r>
              <a:rPr lang="en-US" sz="1080" b="1" dirty="0">
                <a:solidFill>
                  <a:srgbClr val="565655"/>
                </a:solidFill>
                <a:latin typeface="Calibri" pitchFamily="34" charset="0"/>
                <a:ea typeface="Calibri" pitchFamily="34" charset="-122"/>
                <a:cs typeface="Calibri" pitchFamily="34" charset="-120"/>
              </a:rPr>
              <a:t> </a:t>
            </a:r>
            <a:r>
              <a:rPr lang="en-US" sz="1080" b="1" dirty="0" err="1">
                <a:solidFill>
                  <a:srgbClr val="565655"/>
                </a:solidFill>
                <a:latin typeface="Calibri" pitchFamily="34" charset="0"/>
                <a:ea typeface="Calibri" pitchFamily="34" charset="-122"/>
                <a:cs typeface="Calibri" pitchFamily="34" charset="-120"/>
              </a:rPr>
              <a:t>Vorbereitung</a:t>
            </a:r>
            <a:r>
              <a:rPr lang="en-US" sz="1080" b="1" dirty="0">
                <a:solidFill>
                  <a:srgbClr val="565655"/>
                </a:solidFill>
                <a:latin typeface="Calibri" pitchFamily="34" charset="0"/>
                <a:ea typeface="Calibri" pitchFamily="34" charset="-122"/>
                <a:cs typeface="Calibri" pitchFamily="34" charset="-120"/>
              </a:rPr>
              <a:t> und </a:t>
            </a:r>
            <a:r>
              <a:rPr lang="en-US" sz="1080" b="1" dirty="0" err="1">
                <a:solidFill>
                  <a:srgbClr val="565655"/>
                </a:solidFill>
                <a:latin typeface="Calibri" pitchFamily="34" charset="0"/>
                <a:ea typeface="Calibri" pitchFamily="34" charset="-122"/>
                <a:cs typeface="Calibri" pitchFamily="34" charset="-120"/>
              </a:rPr>
              <a:t>Schulung</a:t>
            </a:r>
            <a:endParaRPr lang="en-US" sz="1080" dirty="0"/>
          </a:p>
        </p:txBody>
      </p:sp>
      <p:sp>
        <p:nvSpPr>
          <p:cNvPr id="26" name="Shape 24"/>
          <p:cNvSpPr/>
          <p:nvPr/>
        </p:nvSpPr>
        <p:spPr>
          <a:xfrm>
            <a:off x="2048256" y="3611880"/>
            <a:ext cx="201168" cy="201168"/>
          </a:xfrm>
          <a:prstGeom prst="ellipse">
            <a:avLst/>
          </a:prstGeom>
          <a:solidFill>
            <a:srgbClr val="F28B0D"/>
          </a:solidFill>
          <a:ln/>
        </p:spPr>
        <p:txBody>
          <a:bodyPr/>
          <a:lstStyle/>
          <a:p>
            <a:endParaRPr lang="de-CH"/>
          </a:p>
        </p:txBody>
      </p:sp>
      <p:sp>
        <p:nvSpPr>
          <p:cNvPr id="27" name="Text 25"/>
          <p:cNvSpPr/>
          <p:nvPr/>
        </p:nvSpPr>
        <p:spPr>
          <a:xfrm>
            <a:off x="548640" y="3483864"/>
            <a:ext cx="1417320" cy="457200"/>
          </a:xfrm>
          <a:prstGeom prst="rect">
            <a:avLst/>
          </a:prstGeom>
          <a:noFill/>
          <a:ln/>
        </p:spPr>
        <p:txBody>
          <a:bodyPr wrap="square" rtlCol="0" anchor="ctr"/>
          <a:lstStyle/>
          <a:p>
            <a:pPr marL="0" indent="0" algn="r">
              <a:buNone/>
            </a:pPr>
            <a:r>
              <a:rPr lang="en-US" sz="1050" b="1" dirty="0">
                <a:solidFill>
                  <a:srgbClr val="29B8C5"/>
                </a:solidFill>
                <a:latin typeface="Calibri" pitchFamily="34" charset="0"/>
                <a:ea typeface="Calibri" pitchFamily="34" charset="-122"/>
                <a:cs typeface="Calibri" pitchFamily="34" charset="-120"/>
              </a:rPr>
              <a:t>4. September</a:t>
            </a:r>
            <a:endParaRPr lang="en-US" sz="1050" dirty="0"/>
          </a:p>
        </p:txBody>
      </p:sp>
      <p:sp>
        <p:nvSpPr>
          <p:cNvPr id="28" name="Shape 26"/>
          <p:cNvSpPr/>
          <p:nvPr/>
        </p:nvSpPr>
        <p:spPr>
          <a:xfrm>
            <a:off x="2468880" y="3456432"/>
            <a:ext cx="9281160" cy="448056"/>
          </a:xfrm>
          <a:prstGeom prst="roundRect">
            <a:avLst>
              <a:gd name="adj" fmla="val 10204"/>
            </a:avLst>
          </a:prstGeom>
          <a:solidFill>
            <a:srgbClr val="EAF6F8"/>
          </a:solidFill>
          <a:ln/>
        </p:spPr>
        <p:txBody>
          <a:bodyPr/>
          <a:lstStyle/>
          <a:p>
            <a:endParaRPr lang="de-CH"/>
          </a:p>
        </p:txBody>
      </p:sp>
      <p:sp>
        <p:nvSpPr>
          <p:cNvPr id="29" name="Text 27"/>
          <p:cNvSpPr/>
          <p:nvPr/>
        </p:nvSpPr>
        <p:spPr>
          <a:xfrm>
            <a:off x="2651760" y="3456432"/>
            <a:ext cx="6766560" cy="448056"/>
          </a:xfrm>
          <a:prstGeom prst="rect">
            <a:avLst/>
          </a:prstGeom>
          <a:noFill/>
          <a:ln/>
        </p:spPr>
        <p:txBody>
          <a:bodyPr wrap="square" rtlCol="0" anchor="ctr"/>
          <a:lstStyle/>
          <a:p>
            <a:pPr marL="0" indent="0">
              <a:buNone/>
            </a:pPr>
            <a:r>
              <a:rPr lang="en-US" sz="1080" b="1" dirty="0">
                <a:solidFill>
                  <a:srgbClr val="565655"/>
                </a:solidFill>
                <a:latin typeface="Calibri" pitchFamily="34" charset="0"/>
                <a:ea typeface="Calibri" pitchFamily="34" charset="-122"/>
                <a:cs typeface="Calibri" pitchFamily="34" charset="-120"/>
              </a:rPr>
              <a:t>Start OneVoice bei DSV-Jahreskonferenz</a:t>
            </a:r>
            <a:endParaRPr lang="en-US" sz="1080" dirty="0"/>
          </a:p>
        </p:txBody>
      </p:sp>
      <p:sp>
        <p:nvSpPr>
          <p:cNvPr id="31" name="Shape 29"/>
          <p:cNvSpPr/>
          <p:nvPr/>
        </p:nvSpPr>
        <p:spPr>
          <a:xfrm>
            <a:off x="2048256" y="4187952"/>
            <a:ext cx="201168" cy="201168"/>
          </a:xfrm>
          <a:prstGeom prst="ellipse">
            <a:avLst/>
          </a:prstGeom>
          <a:solidFill>
            <a:srgbClr val="F28B0D"/>
          </a:solidFill>
          <a:ln/>
        </p:spPr>
        <p:txBody>
          <a:bodyPr/>
          <a:lstStyle/>
          <a:p>
            <a:endParaRPr lang="de-CH"/>
          </a:p>
        </p:txBody>
      </p:sp>
      <p:sp>
        <p:nvSpPr>
          <p:cNvPr id="32" name="Text 30"/>
          <p:cNvSpPr/>
          <p:nvPr/>
        </p:nvSpPr>
        <p:spPr>
          <a:xfrm>
            <a:off x="548640" y="4059936"/>
            <a:ext cx="1417320" cy="457200"/>
          </a:xfrm>
          <a:prstGeom prst="rect">
            <a:avLst/>
          </a:prstGeom>
          <a:noFill/>
          <a:ln/>
        </p:spPr>
        <p:txBody>
          <a:bodyPr wrap="square" rtlCol="0" anchor="ctr"/>
          <a:lstStyle/>
          <a:p>
            <a:pPr marL="0" indent="0" algn="r">
              <a:buNone/>
            </a:pPr>
            <a:r>
              <a:rPr lang="en-US" sz="1050" b="1" dirty="0">
                <a:solidFill>
                  <a:srgbClr val="29B8C5"/>
                </a:solidFill>
                <a:latin typeface="Calibri" pitchFamily="34" charset="0"/>
                <a:ea typeface="Calibri" pitchFamily="34" charset="-122"/>
                <a:cs typeface="Calibri" pitchFamily="34" charset="-120"/>
              </a:rPr>
              <a:t>September (3 Sabbate)</a:t>
            </a:r>
            <a:endParaRPr lang="en-US" sz="1050" dirty="0"/>
          </a:p>
        </p:txBody>
      </p:sp>
      <p:sp>
        <p:nvSpPr>
          <p:cNvPr id="33" name="Shape 31"/>
          <p:cNvSpPr/>
          <p:nvPr/>
        </p:nvSpPr>
        <p:spPr>
          <a:xfrm>
            <a:off x="2468880" y="4032504"/>
            <a:ext cx="9281160" cy="448056"/>
          </a:xfrm>
          <a:prstGeom prst="roundRect">
            <a:avLst>
              <a:gd name="adj" fmla="val 10204"/>
            </a:avLst>
          </a:prstGeom>
          <a:solidFill>
            <a:srgbClr val="EAF6F8"/>
          </a:solidFill>
          <a:ln/>
        </p:spPr>
        <p:txBody>
          <a:bodyPr/>
          <a:lstStyle/>
          <a:p>
            <a:endParaRPr lang="de-CH"/>
          </a:p>
        </p:txBody>
      </p:sp>
      <p:sp>
        <p:nvSpPr>
          <p:cNvPr id="34" name="Text 32"/>
          <p:cNvSpPr/>
          <p:nvPr/>
        </p:nvSpPr>
        <p:spPr>
          <a:xfrm>
            <a:off x="2651760" y="4032504"/>
            <a:ext cx="6766560" cy="448056"/>
          </a:xfrm>
          <a:prstGeom prst="rect">
            <a:avLst/>
          </a:prstGeom>
          <a:noFill/>
          <a:ln/>
        </p:spPr>
        <p:txBody>
          <a:bodyPr wrap="square" rtlCol="0" anchor="ctr"/>
          <a:lstStyle/>
          <a:p>
            <a:pPr marL="0" indent="0">
              <a:buNone/>
            </a:pPr>
            <a:r>
              <a:rPr lang="en-US" sz="1080" b="1" dirty="0">
                <a:solidFill>
                  <a:srgbClr val="565655"/>
                </a:solidFill>
                <a:latin typeface="Calibri" pitchFamily="34" charset="0"/>
                <a:ea typeface="Calibri" pitchFamily="34" charset="-122"/>
                <a:cs typeface="Calibri" pitchFamily="34" charset="-120"/>
              </a:rPr>
              <a:t>Thematischer Fokus auf die Ich-bin-Worte: Predigten &amp; Outreaches, abgestimmte Gottesdienstplanung</a:t>
            </a:r>
            <a:endParaRPr lang="en-US" sz="1080" dirty="0"/>
          </a:p>
        </p:txBody>
      </p:sp>
      <p:sp>
        <p:nvSpPr>
          <p:cNvPr id="36" name="Shape 34"/>
          <p:cNvSpPr/>
          <p:nvPr/>
        </p:nvSpPr>
        <p:spPr>
          <a:xfrm>
            <a:off x="2048256" y="4764024"/>
            <a:ext cx="201168" cy="201168"/>
          </a:xfrm>
          <a:prstGeom prst="ellipse">
            <a:avLst/>
          </a:prstGeom>
          <a:solidFill>
            <a:srgbClr val="F28B0D"/>
          </a:solidFill>
          <a:ln/>
        </p:spPr>
        <p:txBody>
          <a:bodyPr/>
          <a:lstStyle/>
          <a:p>
            <a:endParaRPr lang="de-CH"/>
          </a:p>
        </p:txBody>
      </p:sp>
      <p:sp>
        <p:nvSpPr>
          <p:cNvPr id="37" name="Text 35"/>
          <p:cNvSpPr/>
          <p:nvPr/>
        </p:nvSpPr>
        <p:spPr>
          <a:xfrm>
            <a:off x="548640" y="4636008"/>
            <a:ext cx="1417320" cy="457200"/>
          </a:xfrm>
          <a:prstGeom prst="rect">
            <a:avLst/>
          </a:prstGeom>
          <a:noFill/>
          <a:ln/>
        </p:spPr>
        <p:txBody>
          <a:bodyPr wrap="square" rtlCol="0" anchor="ctr"/>
          <a:lstStyle/>
          <a:p>
            <a:pPr marL="0" indent="0" algn="r">
              <a:buNone/>
            </a:pPr>
            <a:r>
              <a:rPr lang="en-US" sz="1050" b="1" dirty="0">
                <a:solidFill>
                  <a:srgbClr val="29B8C5"/>
                </a:solidFill>
                <a:latin typeface="Calibri" pitchFamily="34" charset="0"/>
                <a:ea typeface="Calibri" pitchFamily="34" charset="-122"/>
                <a:cs typeface="Calibri" pitchFamily="34" charset="-120"/>
              </a:rPr>
              <a:t>25. September</a:t>
            </a:r>
            <a:endParaRPr lang="en-US" sz="1050" dirty="0"/>
          </a:p>
        </p:txBody>
      </p:sp>
      <p:sp>
        <p:nvSpPr>
          <p:cNvPr id="38" name="Shape 36"/>
          <p:cNvSpPr/>
          <p:nvPr/>
        </p:nvSpPr>
        <p:spPr>
          <a:xfrm>
            <a:off x="2468880" y="4608576"/>
            <a:ext cx="9281160" cy="448056"/>
          </a:xfrm>
          <a:prstGeom prst="roundRect">
            <a:avLst>
              <a:gd name="adj" fmla="val 10204"/>
            </a:avLst>
          </a:prstGeom>
          <a:solidFill>
            <a:srgbClr val="EAF6F8"/>
          </a:solidFill>
          <a:ln/>
        </p:spPr>
        <p:txBody>
          <a:bodyPr/>
          <a:lstStyle/>
          <a:p>
            <a:endParaRPr lang="de-CH" dirty="0"/>
          </a:p>
        </p:txBody>
      </p:sp>
      <p:sp>
        <p:nvSpPr>
          <p:cNvPr id="39" name="Text 37"/>
          <p:cNvSpPr/>
          <p:nvPr/>
        </p:nvSpPr>
        <p:spPr>
          <a:xfrm>
            <a:off x="2651760" y="4608576"/>
            <a:ext cx="6766560" cy="448056"/>
          </a:xfrm>
          <a:prstGeom prst="rect">
            <a:avLst/>
          </a:prstGeom>
          <a:noFill/>
          <a:ln/>
        </p:spPr>
        <p:txBody>
          <a:bodyPr wrap="square" rtlCol="0" anchor="ctr"/>
          <a:lstStyle/>
          <a:p>
            <a:pPr marL="0" indent="0">
              <a:buNone/>
            </a:pPr>
            <a:r>
              <a:rPr lang="en-US" sz="1080" b="1" dirty="0" err="1">
                <a:solidFill>
                  <a:srgbClr val="565655"/>
                </a:solidFill>
                <a:latin typeface="Calibri" pitchFamily="34" charset="0"/>
                <a:ea typeface="Calibri" pitchFamily="34" charset="-122"/>
                <a:cs typeface="Calibri" pitchFamily="34" charset="-120"/>
              </a:rPr>
              <a:t>Abschluss</a:t>
            </a:r>
            <a:r>
              <a:rPr lang="en-US" sz="1080" b="1" dirty="0">
                <a:solidFill>
                  <a:srgbClr val="565655"/>
                </a:solidFill>
                <a:latin typeface="Calibri" pitchFamily="34" charset="0"/>
                <a:ea typeface="Calibri" pitchFamily="34" charset="-122"/>
                <a:cs typeface="Calibri" pitchFamily="34" charset="-120"/>
              </a:rPr>
              <a:t>-Sabbat</a:t>
            </a:r>
            <a:endParaRPr lang="en-US" sz="1080" dirty="0"/>
          </a:p>
        </p:txBody>
      </p:sp>
      <p:sp>
        <p:nvSpPr>
          <p:cNvPr id="41" name="Shape 39"/>
          <p:cNvSpPr/>
          <p:nvPr/>
        </p:nvSpPr>
        <p:spPr>
          <a:xfrm>
            <a:off x="2048256" y="5340096"/>
            <a:ext cx="201168" cy="201168"/>
          </a:xfrm>
          <a:prstGeom prst="ellipse">
            <a:avLst/>
          </a:prstGeom>
          <a:solidFill>
            <a:srgbClr val="F28B0D"/>
          </a:solidFill>
          <a:ln/>
        </p:spPr>
        <p:txBody>
          <a:bodyPr/>
          <a:lstStyle/>
          <a:p>
            <a:endParaRPr lang="de-CH"/>
          </a:p>
        </p:txBody>
      </p:sp>
      <p:sp>
        <p:nvSpPr>
          <p:cNvPr id="42" name="Text 40"/>
          <p:cNvSpPr/>
          <p:nvPr/>
        </p:nvSpPr>
        <p:spPr>
          <a:xfrm>
            <a:off x="548640" y="5212080"/>
            <a:ext cx="1417320" cy="457200"/>
          </a:xfrm>
          <a:prstGeom prst="rect">
            <a:avLst/>
          </a:prstGeom>
          <a:noFill/>
          <a:ln/>
        </p:spPr>
        <p:txBody>
          <a:bodyPr wrap="square" rtlCol="0" anchor="ctr"/>
          <a:lstStyle/>
          <a:p>
            <a:pPr marL="0" indent="0" algn="r">
              <a:buNone/>
            </a:pPr>
            <a:r>
              <a:rPr lang="en-US" sz="1050" b="1" dirty="0">
                <a:solidFill>
                  <a:srgbClr val="29B8C5"/>
                </a:solidFill>
                <a:latin typeface="Calibri" pitchFamily="34" charset="0"/>
                <a:ea typeface="Calibri" pitchFamily="34" charset="-122"/>
                <a:cs typeface="Calibri" pitchFamily="34" charset="-120"/>
              </a:rPr>
              <a:t>Okt. – Dez.</a:t>
            </a:r>
            <a:endParaRPr lang="en-US" sz="1050" dirty="0"/>
          </a:p>
        </p:txBody>
      </p:sp>
      <p:sp>
        <p:nvSpPr>
          <p:cNvPr id="43" name="Shape 41"/>
          <p:cNvSpPr/>
          <p:nvPr/>
        </p:nvSpPr>
        <p:spPr>
          <a:xfrm>
            <a:off x="2468880" y="5184648"/>
            <a:ext cx="9281160" cy="448056"/>
          </a:xfrm>
          <a:prstGeom prst="roundRect">
            <a:avLst>
              <a:gd name="adj" fmla="val 10204"/>
            </a:avLst>
          </a:prstGeom>
          <a:solidFill>
            <a:srgbClr val="EAF6F8"/>
          </a:solidFill>
          <a:ln/>
        </p:spPr>
        <p:txBody>
          <a:bodyPr/>
          <a:lstStyle/>
          <a:p>
            <a:endParaRPr lang="de-CH"/>
          </a:p>
        </p:txBody>
      </p:sp>
      <p:sp>
        <p:nvSpPr>
          <p:cNvPr id="44" name="Text 42"/>
          <p:cNvSpPr/>
          <p:nvPr/>
        </p:nvSpPr>
        <p:spPr>
          <a:xfrm>
            <a:off x="2651760" y="5184648"/>
            <a:ext cx="6766560" cy="448056"/>
          </a:xfrm>
          <a:prstGeom prst="rect">
            <a:avLst/>
          </a:prstGeom>
          <a:noFill/>
          <a:ln/>
        </p:spPr>
        <p:txBody>
          <a:bodyPr wrap="square" rtlCol="0" anchor="ctr"/>
          <a:lstStyle/>
          <a:p>
            <a:pPr marL="0" indent="0">
              <a:buNone/>
            </a:pPr>
            <a:r>
              <a:rPr lang="en-US" sz="1080" b="1" dirty="0">
                <a:solidFill>
                  <a:srgbClr val="565655"/>
                </a:solidFill>
                <a:latin typeface="Calibri" pitchFamily="34" charset="0"/>
                <a:ea typeface="Calibri" pitchFamily="34" charset="-122"/>
                <a:cs typeface="Calibri" pitchFamily="34" charset="-120"/>
              </a:rPr>
              <a:t>Weitere Begleitung und Unterstützung der Gemeinden</a:t>
            </a:r>
            <a:endParaRPr lang="en-US" sz="1080" dirty="0"/>
          </a:p>
        </p:txBody>
      </p:sp>
      <p:sp>
        <p:nvSpPr>
          <p:cNvPr id="48" name="Text 45"/>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bg>
      <p:bgPr>
        <a:solidFill>
          <a:srgbClr val="29B8C5"/>
        </a:solidFill>
        <a:effectLst/>
      </p:bgPr>
    </p:bg>
    <p:spTree>
      <p:nvGrpSpPr>
        <p:cNvPr id="1" name=""/>
        <p:cNvGrpSpPr/>
        <p:nvPr/>
      </p:nvGrpSpPr>
      <p:grpSpPr>
        <a:xfrm>
          <a:off x="0" y="0"/>
          <a:ext cx="0" cy="0"/>
          <a:chOff x="0" y="0"/>
          <a:chExt cx="0" cy="0"/>
        </a:xfrm>
      </p:grpSpPr>
      <p:sp>
        <p:nvSpPr>
          <p:cNvPr id="2" name="Shape 0"/>
          <p:cNvSpPr/>
          <p:nvPr/>
        </p:nvSpPr>
        <p:spPr>
          <a:xfrm>
            <a:off x="-2286000" y="-2286000"/>
            <a:ext cx="5486400" cy="5486400"/>
          </a:xfrm>
          <a:prstGeom prst="ellipse">
            <a:avLst/>
          </a:prstGeom>
          <a:solidFill>
            <a:srgbClr val="6EC6D1"/>
          </a:solidFill>
          <a:ln/>
        </p:spPr>
        <p:txBody>
          <a:bodyPr/>
          <a:lstStyle/>
          <a:p>
            <a:endParaRPr lang="de-CH"/>
          </a:p>
        </p:txBody>
      </p:sp>
      <p:sp>
        <p:nvSpPr>
          <p:cNvPr id="3" name="Shape 1"/>
          <p:cNvSpPr/>
          <p:nvPr/>
        </p:nvSpPr>
        <p:spPr>
          <a:xfrm>
            <a:off x="8778240" y="4389120"/>
            <a:ext cx="5029200" cy="5029200"/>
          </a:xfrm>
          <a:prstGeom prst="ellipse">
            <a:avLst/>
          </a:prstGeom>
          <a:solidFill>
            <a:srgbClr val="6EC6D1"/>
          </a:solidFill>
          <a:ln/>
        </p:spPr>
        <p:txBody>
          <a:bodyPr/>
          <a:lstStyle/>
          <a:p>
            <a:endParaRPr lang="de-CH"/>
          </a:p>
        </p:txBody>
      </p:sp>
      <p:pic>
        <p:nvPicPr>
          <p:cNvPr id="4" name="Image 0" descr="assets/logo_white.png"/>
          <p:cNvPicPr>
            <a:picLocks noChangeAspect="1"/>
          </p:cNvPicPr>
          <p:nvPr/>
        </p:nvPicPr>
        <p:blipFill>
          <a:blip r:embed="rId3"/>
          <a:stretch>
            <a:fillRect/>
          </a:stretch>
        </p:blipFill>
        <p:spPr>
          <a:xfrm>
            <a:off x="10561320" y="5349240"/>
            <a:ext cx="1005840" cy="1005840"/>
          </a:xfrm>
          <a:prstGeom prst="rect">
            <a:avLst/>
          </a:prstGeom>
        </p:spPr>
      </p:pic>
      <p:sp>
        <p:nvSpPr>
          <p:cNvPr id="5" name="Text 2"/>
          <p:cNvSpPr/>
          <p:nvPr/>
        </p:nvSpPr>
        <p:spPr>
          <a:xfrm>
            <a:off x="731520" y="1371600"/>
            <a:ext cx="8229600" cy="365760"/>
          </a:xfrm>
          <a:prstGeom prst="rect">
            <a:avLst/>
          </a:prstGeom>
          <a:noFill/>
          <a:ln/>
        </p:spPr>
        <p:txBody>
          <a:bodyPr wrap="square" rtlCol="0" anchor="ctr"/>
          <a:lstStyle/>
          <a:p>
            <a:pPr marL="0" indent="0">
              <a:buNone/>
            </a:pPr>
            <a:r>
              <a:rPr lang="en-US" sz="1300" b="1" kern="0" spc="150" dirty="0">
                <a:solidFill>
                  <a:srgbClr val="F6A231"/>
                </a:solidFill>
                <a:latin typeface="Calibri" pitchFamily="34" charset="0"/>
                <a:ea typeface="Calibri" pitchFamily="34" charset="-122"/>
                <a:cs typeface="Calibri" pitchFamily="34" charset="-120"/>
              </a:rPr>
              <a:t>GEMEINSAM UNTERWEGS</a:t>
            </a:r>
            <a:endParaRPr lang="en-US" sz="1300" dirty="0"/>
          </a:p>
        </p:txBody>
      </p:sp>
      <p:sp>
        <p:nvSpPr>
          <p:cNvPr id="6" name="Text 3"/>
          <p:cNvSpPr/>
          <p:nvPr/>
        </p:nvSpPr>
        <p:spPr>
          <a:xfrm>
            <a:off x="685800" y="1737360"/>
            <a:ext cx="9601200" cy="960120"/>
          </a:xfrm>
          <a:prstGeom prst="rect">
            <a:avLst/>
          </a:prstGeom>
          <a:noFill/>
          <a:ln/>
        </p:spPr>
        <p:txBody>
          <a:bodyPr wrap="square" rtlCol="0" anchor="ctr"/>
          <a:lstStyle/>
          <a:p>
            <a:pPr marL="0" indent="0">
              <a:buNone/>
            </a:pPr>
            <a:r>
              <a:rPr lang="en-US" sz="3600" b="1" dirty="0">
                <a:solidFill>
                  <a:srgbClr val="FFFFFF"/>
                </a:solidFill>
                <a:latin typeface="Calibri" pitchFamily="34" charset="0"/>
                <a:ea typeface="Calibri" pitchFamily="34" charset="-122"/>
                <a:cs typeface="Calibri" pitchFamily="34" charset="-120"/>
              </a:rPr>
              <a:t>Viele Stimmen. Eine klare Mitte.</a:t>
            </a:r>
            <a:endParaRPr lang="en-US" sz="3600" dirty="0"/>
          </a:p>
        </p:txBody>
      </p:sp>
      <p:sp>
        <p:nvSpPr>
          <p:cNvPr id="7" name="Shape 4"/>
          <p:cNvSpPr/>
          <p:nvPr/>
        </p:nvSpPr>
        <p:spPr>
          <a:xfrm>
            <a:off x="777240" y="2606040"/>
            <a:ext cx="1280160" cy="0"/>
          </a:xfrm>
          <a:prstGeom prst="line">
            <a:avLst/>
          </a:prstGeom>
          <a:noFill/>
          <a:ln w="38100">
            <a:solidFill>
              <a:srgbClr val="F28B0D"/>
            </a:solidFill>
            <a:prstDash val="solid"/>
          </a:ln>
        </p:spPr>
        <p:txBody>
          <a:bodyPr/>
          <a:lstStyle/>
          <a:p>
            <a:endParaRPr lang="de-CH"/>
          </a:p>
        </p:txBody>
      </p:sp>
      <p:sp>
        <p:nvSpPr>
          <p:cNvPr id="8" name="Text 5"/>
          <p:cNvSpPr/>
          <p:nvPr/>
        </p:nvSpPr>
        <p:spPr>
          <a:xfrm>
            <a:off x="731520" y="2880360"/>
            <a:ext cx="7589520" cy="1463040"/>
          </a:xfrm>
          <a:prstGeom prst="rect">
            <a:avLst/>
          </a:prstGeom>
          <a:noFill/>
          <a:ln/>
        </p:spPr>
        <p:txBody>
          <a:bodyPr wrap="square" rtlCol="0" anchor="ctr"/>
          <a:lstStyle/>
          <a:p>
            <a:pPr marL="0" indent="0">
              <a:lnSpc>
                <a:spcPct val="140000"/>
              </a:lnSpc>
              <a:buNone/>
            </a:pPr>
            <a:r>
              <a:rPr lang="en-US" sz="1450" dirty="0">
                <a:solidFill>
                  <a:srgbClr val="EAF6F8"/>
                </a:solidFill>
                <a:latin typeface="Calibri" pitchFamily="34" charset="0"/>
                <a:ea typeface="Calibri" pitchFamily="34" charset="-122"/>
                <a:cs typeface="Calibri" pitchFamily="34" charset="-120"/>
              </a:rPr>
              <a:t>OneVoice27 soll mehr als nur ein einmaliges Projekt sein — es soll den Gemeinden nachhaltig von Nutzen sein. Gemeinden in der Schweiz sind eingeladen, Teil dieser Bewegung zu werden, eigene Schwerpunkte zu setzen und Menschen neu mit Jesus bekannt zu machen.</a:t>
            </a:r>
            <a:endParaRPr lang="en-US" sz="1450" dirty="0"/>
          </a:p>
        </p:txBody>
      </p:sp>
      <p:sp>
        <p:nvSpPr>
          <p:cNvPr id="9" name="Shape 6"/>
          <p:cNvSpPr/>
          <p:nvPr/>
        </p:nvSpPr>
        <p:spPr>
          <a:xfrm>
            <a:off x="731520" y="4572000"/>
            <a:ext cx="4206240" cy="731520"/>
          </a:xfrm>
          <a:prstGeom prst="roundRect">
            <a:avLst>
              <a:gd name="adj" fmla="val 50000"/>
            </a:avLst>
          </a:prstGeom>
          <a:solidFill>
            <a:srgbClr val="F28B0D"/>
          </a:solidFill>
          <a:ln/>
        </p:spPr>
        <p:txBody>
          <a:bodyPr/>
          <a:lstStyle/>
          <a:p>
            <a:endParaRPr lang="de-CH" dirty="0"/>
          </a:p>
        </p:txBody>
      </p:sp>
      <p:sp>
        <p:nvSpPr>
          <p:cNvPr id="10" name="Text 7"/>
          <p:cNvSpPr/>
          <p:nvPr/>
        </p:nvSpPr>
        <p:spPr>
          <a:xfrm>
            <a:off x="731520" y="4572000"/>
            <a:ext cx="4206240" cy="731520"/>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www.onevoice27.org</a:t>
            </a:r>
            <a:endParaRPr lang="en-US" sz="1500" dirty="0"/>
          </a:p>
        </p:txBody>
      </p:sp>
      <p:sp>
        <p:nvSpPr>
          <p:cNvPr id="11" name="Text 8"/>
          <p:cNvSpPr/>
          <p:nvPr/>
        </p:nvSpPr>
        <p:spPr>
          <a:xfrm>
            <a:off x="731520" y="5669280"/>
            <a:ext cx="7315200" cy="457200"/>
          </a:xfrm>
          <a:prstGeom prst="rect">
            <a:avLst/>
          </a:prstGeom>
          <a:noFill/>
          <a:ln/>
        </p:spPr>
        <p:txBody>
          <a:bodyPr wrap="square" rtlCol="0" anchor="ctr"/>
          <a:lstStyle/>
          <a:p>
            <a:pPr marL="0" indent="0">
              <a:buNone/>
            </a:pPr>
            <a:r>
              <a:rPr lang="en-US" sz="1150" i="1" dirty="0">
                <a:solidFill>
                  <a:srgbClr val="D8EFF2"/>
                </a:solidFill>
                <a:latin typeface="Calibri" pitchFamily="34" charset="0"/>
                <a:ea typeface="Calibri" pitchFamily="34" charset="-122"/>
                <a:cs typeface="Calibri" pitchFamily="34" charset="-120"/>
              </a:rPr>
              <a:t>Für Fragen und Beteiligungsmöglichkeiten wenden Sie sich an Ihre Gemeindeleitung oder die DSV.</a:t>
            </a:r>
            <a:endParaRPr lang="en-US" sz="1150" dirty="0"/>
          </a:p>
        </p:txBody>
      </p:sp>
      <p:sp>
        <p:nvSpPr>
          <p:cNvPr id="14" name="Shape 6">
            <a:extLst>
              <a:ext uri="{FF2B5EF4-FFF2-40B4-BE49-F238E27FC236}">
                <a16:creationId xmlns:a16="http://schemas.microsoft.com/office/drawing/2014/main" id="{A4A1771C-65D7-0EAA-304F-1B421630453B}"/>
              </a:ext>
            </a:extLst>
          </p:cNvPr>
          <p:cNvSpPr/>
          <p:nvPr/>
        </p:nvSpPr>
        <p:spPr>
          <a:xfrm>
            <a:off x="5090160" y="4572000"/>
            <a:ext cx="4206240" cy="731520"/>
          </a:xfrm>
          <a:prstGeom prst="roundRect">
            <a:avLst>
              <a:gd name="adj" fmla="val 50000"/>
            </a:avLst>
          </a:prstGeom>
          <a:solidFill>
            <a:srgbClr val="F28B0D"/>
          </a:solidFill>
          <a:ln/>
        </p:spPr>
        <p:txBody>
          <a:bodyPr/>
          <a:lstStyle/>
          <a:p>
            <a:endParaRPr lang="de-CH" dirty="0"/>
          </a:p>
        </p:txBody>
      </p:sp>
      <p:sp>
        <p:nvSpPr>
          <p:cNvPr id="16" name="Text 7">
            <a:extLst>
              <a:ext uri="{FF2B5EF4-FFF2-40B4-BE49-F238E27FC236}">
                <a16:creationId xmlns:a16="http://schemas.microsoft.com/office/drawing/2014/main" id="{015F7C4D-A594-401C-3F80-7239A04F658A}"/>
              </a:ext>
            </a:extLst>
          </p:cNvPr>
          <p:cNvSpPr/>
          <p:nvPr/>
        </p:nvSpPr>
        <p:spPr>
          <a:xfrm>
            <a:off x="4995465" y="4554393"/>
            <a:ext cx="4206240" cy="731520"/>
          </a:xfrm>
          <a:prstGeom prst="rect">
            <a:avLst/>
          </a:prstGeom>
          <a:noFill/>
          <a:ln/>
        </p:spPr>
        <p:txBody>
          <a:bodyPr wrap="square" rtlCol="0" anchor="ctr"/>
          <a:lstStyle/>
          <a:p>
            <a:pPr marL="0" indent="0" algn="ctr">
              <a:buNone/>
            </a:pPr>
            <a:r>
              <a:rPr lang="en-US" sz="1500" b="1" dirty="0" err="1">
                <a:solidFill>
                  <a:srgbClr val="FFFFFF"/>
                </a:solidFill>
                <a:latin typeface="Calibri" pitchFamily="34" charset="0"/>
                <a:ea typeface="Calibri" pitchFamily="34" charset="-122"/>
                <a:cs typeface="Calibri" pitchFamily="34" charset="-120"/>
              </a:rPr>
              <a:t>www.material.adventisten.ch</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DIE INITIATIVE</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Was ist OneVoice27?</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Text 3"/>
          <p:cNvSpPr/>
          <p:nvPr/>
        </p:nvSpPr>
        <p:spPr>
          <a:xfrm>
            <a:off x="548640" y="1691640"/>
            <a:ext cx="6035040" cy="1463040"/>
          </a:xfrm>
          <a:prstGeom prst="rect">
            <a:avLst/>
          </a:prstGeom>
          <a:noFill/>
          <a:ln/>
        </p:spPr>
        <p:txBody>
          <a:bodyPr wrap="square" rtlCol="0" anchor="ctr"/>
          <a:lstStyle/>
          <a:p>
            <a:pPr marL="0" indent="0">
              <a:lnSpc>
                <a:spcPct val="135000"/>
              </a:lnSpc>
              <a:buNone/>
            </a:pPr>
            <a:r>
              <a:rPr lang="en-US" sz="1400" dirty="0">
                <a:solidFill>
                  <a:srgbClr val="565655"/>
                </a:solidFill>
                <a:latin typeface="Calibri" pitchFamily="34" charset="0"/>
                <a:ea typeface="Calibri" pitchFamily="34" charset="-122"/>
                <a:cs typeface="Calibri" pitchFamily="34" charset="-120"/>
              </a:rPr>
              <a:t>OneVoice27 ist eine weltweite Initiative der Generalkonferenz (GK). Sie hilft Menschen mit einem unscharfen oder fragmentarischen Bild von Jesus, ihn neu und klar kennenzulernen.</a:t>
            </a:r>
            <a:endParaRPr lang="en-US" sz="1400" dirty="0"/>
          </a:p>
        </p:txBody>
      </p:sp>
      <p:sp>
        <p:nvSpPr>
          <p:cNvPr id="6" name="Text 4"/>
          <p:cNvSpPr/>
          <p:nvPr/>
        </p:nvSpPr>
        <p:spPr>
          <a:xfrm>
            <a:off x="548640" y="3108960"/>
            <a:ext cx="6035040" cy="1371600"/>
          </a:xfrm>
          <a:prstGeom prst="rect">
            <a:avLst/>
          </a:prstGeom>
          <a:noFill/>
          <a:ln/>
        </p:spPr>
        <p:txBody>
          <a:bodyPr wrap="square" rtlCol="0" anchor="ctr"/>
          <a:lstStyle/>
          <a:p>
            <a:pPr marL="0" indent="0">
              <a:lnSpc>
                <a:spcPct val="135000"/>
              </a:lnSpc>
              <a:buNone/>
            </a:pPr>
            <a:r>
              <a:rPr lang="en-US" sz="1400" dirty="0">
                <a:solidFill>
                  <a:srgbClr val="6E6E6E"/>
                </a:solidFill>
                <a:latin typeface="Calibri" pitchFamily="34" charset="0"/>
                <a:ea typeface="Calibri" pitchFamily="34" charset="-122"/>
                <a:cs typeface="Calibri" pitchFamily="34" charset="-120"/>
              </a:rPr>
              <a:t>Ausgangspunkt ist das Jubiläum der Taufe Jesu, traditionell datiert auf das Jahr 27 n. Chr. — dadurch erhält 2027 einen besonderen symbolischen Charakter.</a:t>
            </a:r>
            <a:endParaRPr lang="en-US" sz="1400" dirty="0"/>
          </a:p>
        </p:txBody>
      </p:sp>
      <p:sp>
        <p:nvSpPr>
          <p:cNvPr id="7" name="Shape 5"/>
          <p:cNvSpPr/>
          <p:nvPr/>
        </p:nvSpPr>
        <p:spPr>
          <a:xfrm>
            <a:off x="7040880" y="1737360"/>
            <a:ext cx="4526280" cy="4114800"/>
          </a:xfrm>
          <a:prstGeom prst="roundRect">
            <a:avLst>
              <a:gd name="adj" fmla="val 2222"/>
            </a:avLst>
          </a:prstGeom>
          <a:solidFill>
            <a:srgbClr val="29B8C5"/>
          </a:solidFill>
          <a:ln/>
        </p:spPr>
        <p:txBody>
          <a:bodyPr/>
          <a:lstStyle/>
          <a:p>
            <a:endParaRPr lang="de-CH"/>
          </a:p>
        </p:txBody>
      </p:sp>
      <p:sp>
        <p:nvSpPr>
          <p:cNvPr id="8" name="Text 6"/>
          <p:cNvSpPr/>
          <p:nvPr/>
        </p:nvSpPr>
        <p:spPr>
          <a:xfrm>
            <a:off x="7040880" y="2011680"/>
            <a:ext cx="4526280" cy="1143000"/>
          </a:xfrm>
          <a:prstGeom prst="rect">
            <a:avLst/>
          </a:prstGeom>
          <a:noFill/>
          <a:ln/>
        </p:spPr>
        <p:txBody>
          <a:bodyPr wrap="square" rtlCol="0" anchor="ctr"/>
          <a:lstStyle/>
          <a:p>
            <a:pPr marL="0" indent="0" algn="ctr">
              <a:buNone/>
            </a:pPr>
            <a:r>
              <a:rPr lang="en-US" sz="6000" b="1" dirty="0">
                <a:solidFill>
                  <a:srgbClr val="FFFFFF"/>
                </a:solidFill>
                <a:latin typeface="Calibri" pitchFamily="34" charset="0"/>
                <a:ea typeface="Calibri" pitchFamily="34" charset="-122"/>
                <a:cs typeface="Calibri" pitchFamily="34" charset="-120"/>
              </a:rPr>
              <a:t>27</a:t>
            </a:r>
            <a:endParaRPr lang="en-US" sz="6000" dirty="0"/>
          </a:p>
        </p:txBody>
      </p:sp>
      <p:sp>
        <p:nvSpPr>
          <p:cNvPr id="9" name="Text 7"/>
          <p:cNvSpPr/>
          <p:nvPr/>
        </p:nvSpPr>
        <p:spPr>
          <a:xfrm>
            <a:off x="7223760" y="3063240"/>
            <a:ext cx="4160520" cy="457200"/>
          </a:xfrm>
          <a:prstGeom prst="rect">
            <a:avLst/>
          </a:prstGeom>
          <a:noFill/>
          <a:ln/>
        </p:spPr>
        <p:txBody>
          <a:bodyPr wrap="square" rtlCol="0" anchor="ctr"/>
          <a:lstStyle/>
          <a:p>
            <a:pPr marL="0" indent="0" algn="ctr">
              <a:buNone/>
            </a:pPr>
            <a:r>
              <a:rPr lang="en-US" sz="1250" dirty="0">
                <a:solidFill>
                  <a:srgbClr val="EAF6F8"/>
                </a:solidFill>
                <a:latin typeface="Calibri" pitchFamily="34" charset="0"/>
                <a:ea typeface="Calibri" pitchFamily="34" charset="-122"/>
                <a:cs typeface="Calibri" pitchFamily="34" charset="-120"/>
              </a:rPr>
              <a:t>n. Chr. — Jahr der Taufe Jesu</a:t>
            </a:r>
            <a:endParaRPr lang="en-US" sz="1250" dirty="0"/>
          </a:p>
        </p:txBody>
      </p:sp>
      <p:sp>
        <p:nvSpPr>
          <p:cNvPr id="10" name="Shape 8"/>
          <p:cNvSpPr/>
          <p:nvPr/>
        </p:nvSpPr>
        <p:spPr>
          <a:xfrm>
            <a:off x="7589520" y="3657600"/>
            <a:ext cx="3429000" cy="0"/>
          </a:xfrm>
          <a:prstGeom prst="line">
            <a:avLst/>
          </a:prstGeom>
          <a:noFill/>
          <a:ln w="12700">
            <a:solidFill>
              <a:srgbClr val="5CCAD6"/>
            </a:solidFill>
            <a:prstDash val="solid"/>
          </a:ln>
        </p:spPr>
        <p:txBody>
          <a:bodyPr/>
          <a:lstStyle/>
          <a:p>
            <a:endParaRPr lang="de-CH"/>
          </a:p>
        </p:txBody>
      </p:sp>
      <p:sp>
        <p:nvSpPr>
          <p:cNvPr id="11" name="Text 9"/>
          <p:cNvSpPr/>
          <p:nvPr/>
        </p:nvSpPr>
        <p:spPr>
          <a:xfrm>
            <a:off x="7223760" y="3840480"/>
            <a:ext cx="4160520" cy="320040"/>
          </a:xfrm>
          <a:prstGeom prst="rect">
            <a:avLst/>
          </a:prstGeom>
          <a:noFill/>
          <a:ln/>
        </p:spPr>
        <p:txBody>
          <a:bodyPr wrap="square" rtlCol="0" anchor="ctr"/>
          <a:lstStyle/>
          <a:p>
            <a:pPr marL="0" indent="0" algn="ctr">
              <a:buNone/>
            </a:pPr>
            <a:r>
              <a:rPr lang="en-US" sz="1150" b="1" dirty="0">
                <a:solidFill>
                  <a:srgbClr val="F6A231"/>
                </a:solidFill>
                <a:latin typeface="Calibri" pitchFamily="34" charset="0"/>
                <a:ea typeface="Calibri" pitchFamily="34" charset="-122"/>
                <a:cs typeface="Calibri" pitchFamily="34" charset="-120"/>
              </a:rPr>
              <a:t>Motto 2027</a:t>
            </a:r>
            <a:endParaRPr lang="en-US" sz="1150" dirty="0"/>
          </a:p>
        </p:txBody>
      </p:sp>
      <p:sp>
        <p:nvSpPr>
          <p:cNvPr id="12" name="Text 10"/>
          <p:cNvSpPr/>
          <p:nvPr/>
        </p:nvSpPr>
        <p:spPr>
          <a:xfrm>
            <a:off x="7223760" y="4160520"/>
            <a:ext cx="4160520" cy="502920"/>
          </a:xfrm>
          <a:prstGeom prst="rect">
            <a:avLst/>
          </a:prstGeom>
          <a:noFill/>
          <a:ln/>
        </p:spPr>
        <p:txBody>
          <a:bodyPr wrap="square" rtlCol="0" anchor="ctr"/>
          <a:lstStyle/>
          <a:p>
            <a:pPr marL="0" indent="0" algn="ctr">
              <a:buNone/>
            </a:pPr>
            <a:r>
              <a:rPr lang="en-US" sz="2100" i="1" dirty="0">
                <a:solidFill>
                  <a:srgbClr val="FFFFFF"/>
                </a:solidFill>
                <a:latin typeface="Calibri" pitchFamily="34" charset="0"/>
                <a:ea typeface="Calibri" pitchFamily="34" charset="-122"/>
                <a:cs typeface="Calibri" pitchFamily="34" charset="-120"/>
              </a:rPr>
              <a:t>„All things new“</a:t>
            </a:r>
            <a:endParaRPr lang="en-US" sz="2100" dirty="0"/>
          </a:p>
        </p:txBody>
      </p:sp>
      <p:sp>
        <p:nvSpPr>
          <p:cNvPr id="13" name="Text 11"/>
          <p:cNvSpPr/>
          <p:nvPr/>
        </p:nvSpPr>
        <p:spPr>
          <a:xfrm>
            <a:off x="7406640" y="4754880"/>
            <a:ext cx="3794760" cy="914400"/>
          </a:xfrm>
          <a:prstGeom prst="rect">
            <a:avLst/>
          </a:prstGeom>
          <a:noFill/>
          <a:ln/>
        </p:spPr>
        <p:txBody>
          <a:bodyPr wrap="square" rtlCol="0" anchor="ctr"/>
          <a:lstStyle/>
          <a:p>
            <a:pPr marL="0" indent="0" algn="ctr">
              <a:lnSpc>
                <a:spcPct val="130000"/>
              </a:lnSpc>
              <a:buNone/>
            </a:pPr>
            <a:r>
              <a:rPr lang="en-US" sz="1150" dirty="0">
                <a:solidFill>
                  <a:srgbClr val="EAF6F8"/>
                </a:solidFill>
                <a:latin typeface="Calibri" pitchFamily="34" charset="0"/>
                <a:ea typeface="Calibri" pitchFamily="34" charset="-122"/>
                <a:cs typeface="Calibri" pitchFamily="34" charset="-120"/>
              </a:rPr>
              <a:t>Weltweite Aktionen und missionarische</a:t>
            </a:r>
            <a:endParaRPr lang="en-US" sz="1150" dirty="0"/>
          </a:p>
          <a:p>
            <a:pPr marL="0" indent="0" algn="ctr">
              <a:lnSpc>
                <a:spcPct val="130000"/>
              </a:lnSpc>
              <a:buNone/>
            </a:pPr>
            <a:r>
              <a:rPr lang="en-US" sz="1150" dirty="0">
                <a:solidFill>
                  <a:srgbClr val="EAF6F8"/>
                </a:solidFill>
                <a:latin typeface="Calibri" pitchFamily="34" charset="0"/>
                <a:ea typeface="Calibri" pitchFamily="34" charset="-122"/>
                <a:cs typeface="Calibri" pitchFamily="34" charset="-120"/>
              </a:rPr>
              <a:t>Veranstaltungen im September 2027 —</a:t>
            </a:r>
            <a:endParaRPr lang="en-US" sz="1150" dirty="0"/>
          </a:p>
          <a:p>
            <a:pPr marL="0" indent="0" algn="ctr">
              <a:lnSpc>
                <a:spcPct val="130000"/>
              </a:lnSpc>
              <a:buNone/>
            </a:pPr>
            <a:r>
              <a:rPr lang="en-US" sz="1150" dirty="0">
                <a:solidFill>
                  <a:srgbClr val="EAF6F8"/>
                </a:solidFill>
                <a:latin typeface="Calibri" pitchFamily="34" charset="0"/>
                <a:ea typeface="Calibri" pitchFamily="34" charset="-122"/>
                <a:cs typeface="Calibri" pitchFamily="34" charset="-120"/>
              </a:rPr>
              <a:t>medial und vor Ort.</a:t>
            </a:r>
            <a:endParaRPr lang="en-US" sz="1150" dirty="0"/>
          </a:p>
        </p:txBody>
      </p:sp>
      <p:sp>
        <p:nvSpPr>
          <p:cNvPr id="16" name="Text 13"/>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DIE INITIATIVE KURZ ERKLÄRT</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OneVoice27 auf einen Blick</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Text 3"/>
          <p:cNvSpPr/>
          <p:nvPr/>
        </p:nvSpPr>
        <p:spPr>
          <a:xfrm>
            <a:off x="548640" y="1691640"/>
            <a:ext cx="10424160" cy="960120"/>
          </a:xfrm>
          <a:prstGeom prst="rect">
            <a:avLst/>
          </a:prstGeom>
          <a:noFill/>
          <a:ln/>
        </p:spPr>
        <p:txBody>
          <a:bodyPr wrap="square" rtlCol="0" anchor="ctr"/>
          <a:lstStyle/>
          <a:p>
            <a:pPr marL="0" indent="0">
              <a:lnSpc>
                <a:spcPct val="135000"/>
              </a:lnSpc>
              <a:buNone/>
            </a:pPr>
            <a:r>
              <a:rPr lang="en-US" sz="1350" dirty="0">
                <a:solidFill>
                  <a:srgbClr val="565655"/>
                </a:solidFill>
                <a:latin typeface="Calibri" pitchFamily="34" charset="0"/>
                <a:ea typeface="Calibri" pitchFamily="34" charset="-122"/>
                <a:cs typeface="Calibri" pitchFamily="34" charset="-120"/>
              </a:rPr>
              <a:t>OneVoice27 ist die grösste evangelistische Initiative der Adventisten: Weltweit sprechen Gemeinden im September 2027 mit einer Stimme über Jesus – lokal umgesetzt, global verbunden. Die wichtigsten Eckpunkte auf einen Blick:</a:t>
            </a:r>
            <a:endParaRPr lang="en-US" sz="1350" dirty="0"/>
          </a:p>
        </p:txBody>
      </p:sp>
      <p:sp>
        <p:nvSpPr>
          <p:cNvPr id="6" name="Shape 4"/>
          <p:cNvSpPr/>
          <p:nvPr/>
        </p:nvSpPr>
        <p:spPr>
          <a:xfrm>
            <a:off x="548640" y="2834640"/>
            <a:ext cx="5052060" cy="1600200"/>
          </a:xfrm>
          <a:prstGeom prst="roundRect">
            <a:avLst>
              <a:gd name="adj" fmla="val 4571"/>
            </a:avLst>
          </a:prstGeom>
          <a:solidFill>
            <a:srgbClr val="EAF6F8"/>
          </a:solidFill>
          <a:ln/>
        </p:spPr>
        <p:txBody>
          <a:bodyPr/>
          <a:lstStyle/>
          <a:p>
            <a:endParaRPr lang="de-CH"/>
          </a:p>
        </p:txBody>
      </p:sp>
      <p:sp>
        <p:nvSpPr>
          <p:cNvPr id="7" name="Shape 5"/>
          <p:cNvSpPr/>
          <p:nvPr/>
        </p:nvSpPr>
        <p:spPr>
          <a:xfrm>
            <a:off x="822960" y="3314700"/>
            <a:ext cx="640080" cy="640080"/>
          </a:xfrm>
          <a:prstGeom prst="ellipse">
            <a:avLst/>
          </a:prstGeom>
          <a:solidFill>
            <a:srgbClr val="29B8C5"/>
          </a:solidFill>
          <a:ln/>
        </p:spPr>
        <p:txBody>
          <a:bodyPr/>
          <a:lstStyle/>
          <a:p>
            <a:endParaRPr lang="de-CH"/>
          </a:p>
        </p:txBody>
      </p:sp>
      <p:sp>
        <p:nvSpPr>
          <p:cNvPr id="8" name="Text 6"/>
          <p:cNvSpPr/>
          <p:nvPr/>
        </p:nvSpPr>
        <p:spPr>
          <a:xfrm>
            <a:off x="822960" y="331470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1</a:t>
            </a:r>
            <a:endParaRPr lang="en-US" sz="1680" dirty="0"/>
          </a:p>
        </p:txBody>
      </p:sp>
      <p:sp>
        <p:nvSpPr>
          <p:cNvPr id="9" name="Text 7"/>
          <p:cNvSpPr/>
          <p:nvPr/>
        </p:nvSpPr>
        <p:spPr>
          <a:xfrm>
            <a:off x="1645920" y="2971800"/>
            <a:ext cx="3680460" cy="1325880"/>
          </a:xfrm>
          <a:prstGeom prst="rect">
            <a:avLst/>
          </a:prstGeom>
          <a:noFill/>
          <a:ln/>
        </p:spPr>
        <p:txBody>
          <a:bodyPr wrap="square" rtlCol="0" anchor="ctr"/>
          <a:lstStyle/>
          <a:p>
            <a:pPr marL="0" indent="0">
              <a:lnSpc>
                <a:spcPct val="125000"/>
              </a:lnSpc>
              <a:buNone/>
            </a:pPr>
            <a:r>
              <a:rPr lang="en-US" sz="1300" b="1" dirty="0">
                <a:solidFill>
                  <a:srgbClr val="1F8A94"/>
                </a:solidFill>
                <a:latin typeface="Calibri" pitchFamily="34" charset="0"/>
                <a:ea typeface="Calibri" pitchFamily="34" charset="-122"/>
                <a:cs typeface="Calibri" pitchFamily="34" charset="-120"/>
              </a:rPr>
              <a:t>WAS: </a:t>
            </a:r>
            <a:r>
              <a:rPr lang="en-US" sz="1300" dirty="0">
                <a:solidFill>
                  <a:srgbClr val="565655"/>
                </a:solidFill>
                <a:latin typeface="Calibri" pitchFamily="34" charset="0"/>
                <a:ea typeface="Calibri" pitchFamily="34" charset="-122"/>
                <a:cs typeface="Calibri" pitchFamily="34" charset="-120"/>
              </a:rPr>
              <a:t>Weltweite Initiative der Adventgemeinschaft. Die sieben Ich-bin-Worte Jesu </a:t>
            </a:r>
            <a:r>
              <a:rPr lang="en-US" sz="1300" dirty="0" err="1">
                <a:solidFill>
                  <a:srgbClr val="565655"/>
                </a:solidFill>
                <a:latin typeface="Calibri" pitchFamily="34" charset="0"/>
                <a:ea typeface="Calibri" pitchFamily="34" charset="-122"/>
                <a:cs typeface="Calibri" pitchFamily="34" charset="-120"/>
              </a:rPr>
              <a:t>stehen</a:t>
            </a:r>
            <a:r>
              <a:rPr lang="en-US" sz="1300" dirty="0">
                <a:solidFill>
                  <a:srgbClr val="565655"/>
                </a:solidFill>
                <a:latin typeface="Calibri" pitchFamily="34" charset="0"/>
                <a:ea typeface="Calibri" pitchFamily="34" charset="-122"/>
                <a:cs typeface="Calibri" pitchFamily="34" charset="-120"/>
              </a:rPr>
              <a:t> in der Schweiz im Zentrum – Menschen sollen Jesus neu und klar kennenlernen.</a:t>
            </a:r>
            <a:endParaRPr lang="en-US" sz="1300" dirty="0"/>
          </a:p>
        </p:txBody>
      </p:sp>
      <p:sp>
        <p:nvSpPr>
          <p:cNvPr id="10" name="Shape 8"/>
          <p:cNvSpPr/>
          <p:nvPr/>
        </p:nvSpPr>
        <p:spPr>
          <a:xfrm>
            <a:off x="5920740" y="2834640"/>
            <a:ext cx="5052060" cy="1600200"/>
          </a:xfrm>
          <a:prstGeom prst="roundRect">
            <a:avLst>
              <a:gd name="adj" fmla="val 4571"/>
            </a:avLst>
          </a:prstGeom>
          <a:solidFill>
            <a:srgbClr val="EAF6F8"/>
          </a:solidFill>
          <a:ln/>
        </p:spPr>
        <p:txBody>
          <a:bodyPr/>
          <a:lstStyle/>
          <a:p>
            <a:endParaRPr lang="de-CH"/>
          </a:p>
        </p:txBody>
      </p:sp>
      <p:sp>
        <p:nvSpPr>
          <p:cNvPr id="11" name="Shape 9"/>
          <p:cNvSpPr/>
          <p:nvPr/>
        </p:nvSpPr>
        <p:spPr>
          <a:xfrm>
            <a:off x="6195060" y="3314700"/>
            <a:ext cx="640080" cy="640080"/>
          </a:xfrm>
          <a:prstGeom prst="ellipse">
            <a:avLst/>
          </a:prstGeom>
          <a:solidFill>
            <a:srgbClr val="29B8C5"/>
          </a:solidFill>
          <a:ln/>
        </p:spPr>
        <p:txBody>
          <a:bodyPr/>
          <a:lstStyle/>
          <a:p>
            <a:endParaRPr lang="de-CH"/>
          </a:p>
        </p:txBody>
      </p:sp>
      <p:sp>
        <p:nvSpPr>
          <p:cNvPr id="12" name="Text 10"/>
          <p:cNvSpPr/>
          <p:nvPr/>
        </p:nvSpPr>
        <p:spPr>
          <a:xfrm>
            <a:off x="6195060" y="331470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2</a:t>
            </a:r>
            <a:endParaRPr lang="en-US" sz="1680" dirty="0"/>
          </a:p>
        </p:txBody>
      </p:sp>
      <p:sp>
        <p:nvSpPr>
          <p:cNvPr id="13" name="Text 11"/>
          <p:cNvSpPr/>
          <p:nvPr/>
        </p:nvSpPr>
        <p:spPr>
          <a:xfrm>
            <a:off x="7018020" y="2971800"/>
            <a:ext cx="3680460" cy="1325880"/>
          </a:xfrm>
          <a:prstGeom prst="rect">
            <a:avLst/>
          </a:prstGeom>
          <a:noFill/>
          <a:ln/>
        </p:spPr>
        <p:txBody>
          <a:bodyPr wrap="square" rtlCol="0" anchor="ctr"/>
          <a:lstStyle/>
          <a:p>
            <a:pPr marL="0" indent="0">
              <a:lnSpc>
                <a:spcPct val="125000"/>
              </a:lnSpc>
              <a:buNone/>
            </a:pPr>
            <a:r>
              <a:rPr lang="en-US" sz="1300" b="1" dirty="0">
                <a:solidFill>
                  <a:srgbClr val="1F8A94"/>
                </a:solidFill>
                <a:latin typeface="Calibri" pitchFamily="34" charset="0"/>
                <a:ea typeface="Calibri" pitchFamily="34" charset="-122"/>
                <a:cs typeface="Calibri" pitchFamily="34" charset="-120"/>
              </a:rPr>
              <a:t>WANN: </a:t>
            </a:r>
            <a:r>
              <a:rPr lang="en-US" sz="1300" dirty="0">
                <a:solidFill>
                  <a:srgbClr val="565655"/>
                </a:solidFill>
                <a:latin typeface="Calibri" pitchFamily="34" charset="0"/>
                <a:ea typeface="Calibri" pitchFamily="34" charset="-122"/>
                <a:cs typeface="Calibri" pitchFamily="34" charset="-120"/>
              </a:rPr>
              <a:t>September 2027. Gemeinsamer Start an der DSV-Jahreskonferenz (4.9.), Abschluss-Sabbat am 25.9. Vorbereitung läuft bereits ab 2026.</a:t>
            </a:r>
            <a:endParaRPr lang="en-US" sz="1300" dirty="0"/>
          </a:p>
        </p:txBody>
      </p:sp>
      <p:sp>
        <p:nvSpPr>
          <p:cNvPr id="14" name="Shape 12"/>
          <p:cNvSpPr/>
          <p:nvPr/>
        </p:nvSpPr>
        <p:spPr>
          <a:xfrm>
            <a:off x="548640" y="4754880"/>
            <a:ext cx="5052060" cy="1600200"/>
          </a:xfrm>
          <a:prstGeom prst="roundRect">
            <a:avLst>
              <a:gd name="adj" fmla="val 4571"/>
            </a:avLst>
          </a:prstGeom>
          <a:solidFill>
            <a:srgbClr val="EAF6F8"/>
          </a:solidFill>
          <a:ln/>
        </p:spPr>
        <p:txBody>
          <a:bodyPr/>
          <a:lstStyle/>
          <a:p>
            <a:endParaRPr lang="de-CH"/>
          </a:p>
        </p:txBody>
      </p:sp>
      <p:sp>
        <p:nvSpPr>
          <p:cNvPr id="15" name="Shape 13"/>
          <p:cNvSpPr/>
          <p:nvPr/>
        </p:nvSpPr>
        <p:spPr>
          <a:xfrm>
            <a:off x="822960" y="5234940"/>
            <a:ext cx="640080" cy="640080"/>
          </a:xfrm>
          <a:prstGeom prst="ellipse">
            <a:avLst/>
          </a:prstGeom>
          <a:solidFill>
            <a:srgbClr val="29B8C5"/>
          </a:solidFill>
          <a:ln/>
        </p:spPr>
        <p:txBody>
          <a:bodyPr/>
          <a:lstStyle/>
          <a:p>
            <a:endParaRPr lang="de-CH"/>
          </a:p>
        </p:txBody>
      </p:sp>
      <p:sp>
        <p:nvSpPr>
          <p:cNvPr id="16" name="Text 14"/>
          <p:cNvSpPr/>
          <p:nvPr/>
        </p:nvSpPr>
        <p:spPr>
          <a:xfrm>
            <a:off x="822960" y="52349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3</a:t>
            </a:r>
            <a:endParaRPr lang="en-US" sz="1680" dirty="0"/>
          </a:p>
        </p:txBody>
      </p:sp>
      <p:sp>
        <p:nvSpPr>
          <p:cNvPr id="17" name="Text 15"/>
          <p:cNvSpPr/>
          <p:nvPr/>
        </p:nvSpPr>
        <p:spPr>
          <a:xfrm>
            <a:off x="1645920" y="4892040"/>
            <a:ext cx="3680460" cy="1325880"/>
          </a:xfrm>
          <a:prstGeom prst="rect">
            <a:avLst/>
          </a:prstGeom>
          <a:noFill/>
          <a:ln/>
        </p:spPr>
        <p:txBody>
          <a:bodyPr wrap="square" rtlCol="0" anchor="ctr"/>
          <a:lstStyle/>
          <a:p>
            <a:pPr marL="0" indent="0">
              <a:lnSpc>
                <a:spcPct val="125000"/>
              </a:lnSpc>
              <a:buNone/>
            </a:pPr>
            <a:r>
              <a:rPr lang="en-US" sz="1300" b="1" dirty="0">
                <a:solidFill>
                  <a:srgbClr val="1F8A94"/>
                </a:solidFill>
                <a:latin typeface="Calibri" pitchFamily="34" charset="0"/>
                <a:ea typeface="Calibri" pitchFamily="34" charset="-122"/>
                <a:cs typeface="Calibri" pitchFamily="34" charset="-120"/>
              </a:rPr>
              <a:t>WER: </a:t>
            </a:r>
            <a:r>
              <a:rPr lang="en-US" sz="1300" dirty="0">
                <a:solidFill>
                  <a:srgbClr val="565655"/>
                </a:solidFill>
                <a:latin typeface="Calibri" pitchFamily="34" charset="0"/>
                <a:ea typeface="Calibri" pitchFamily="34" charset="-122"/>
                <a:cs typeface="Calibri" pitchFamily="34" charset="-120"/>
              </a:rPr>
              <a:t>Adventgemeinden weltweit. In der Schweiz koordiniert der DSV den Rahmen, umgesetzt wird vor Ort von jeder Ortsgemeinde selbst.</a:t>
            </a:r>
            <a:endParaRPr lang="en-US" sz="1300" dirty="0"/>
          </a:p>
        </p:txBody>
      </p:sp>
      <p:sp>
        <p:nvSpPr>
          <p:cNvPr id="18" name="Shape 16"/>
          <p:cNvSpPr/>
          <p:nvPr/>
        </p:nvSpPr>
        <p:spPr>
          <a:xfrm>
            <a:off x="5920740" y="4754880"/>
            <a:ext cx="5052060" cy="1600200"/>
          </a:xfrm>
          <a:prstGeom prst="roundRect">
            <a:avLst>
              <a:gd name="adj" fmla="val 4571"/>
            </a:avLst>
          </a:prstGeom>
          <a:solidFill>
            <a:srgbClr val="EAF6F8"/>
          </a:solidFill>
          <a:ln/>
        </p:spPr>
        <p:txBody>
          <a:bodyPr/>
          <a:lstStyle/>
          <a:p>
            <a:endParaRPr lang="de-CH"/>
          </a:p>
        </p:txBody>
      </p:sp>
      <p:sp>
        <p:nvSpPr>
          <p:cNvPr id="19" name="Shape 17"/>
          <p:cNvSpPr/>
          <p:nvPr/>
        </p:nvSpPr>
        <p:spPr>
          <a:xfrm>
            <a:off x="6195060" y="5234940"/>
            <a:ext cx="640080" cy="640080"/>
          </a:xfrm>
          <a:prstGeom prst="ellipse">
            <a:avLst/>
          </a:prstGeom>
          <a:solidFill>
            <a:srgbClr val="29B8C5"/>
          </a:solidFill>
          <a:ln/>
        </p:spPr>
        <p:txBody>
          <a:bodyPr/>
          <a:lstStyle/>
          <a:p>
            <a:endParaRPr lang="de-CH"/>
          </a:p>
        </p:txBody>
      </p:sp>
      <p:sp>
        <p:nvSpPr>
          <p:cNvPr id="20" name="Text 18"/>
          <p:cNvSpPr/>
          <p:nvPr/>
        </p:nvSpPr>
        <p:spPr>
          <a:xfrm>
            <a:off x="6195060" y="52349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4</a:t>
            </a:r>
            <a:endParaRPr lang="en-US" sz="1680" dirty="0"/>
          </a:p>
        </p:txBody>
      </p:sp>
      <p:sp>
        <p:nvSpPr>
          <p:cNvPr id="21" name="Text 19"/>
          <p:cNvSpPr/>
          <p:nvPr/>
        </p:nvSpPr>
        <p:spPr>
          <a:xfrm>
            <a:off x="7018020" y="4892040"/>
            <a:ext cx="3680460" cy="1325880"/>
          </a:xfrm>
          <a:prstGeom prst="rect">
            <a:avLst/>
          </a:prstGeom>
          <a:noFill/>
          <a:ln/>
        </p:spPr>
        <p:txBody>
          <a:bodyPr wrap="square" rtlCol="0" anchor="ctr"/>
          <a:lstStyle/>
          <a:p>
            <a:pPr marL="0" indent="0">
              <a:lnSpc>
                <a:spcPct val="125000"/>
              </a:lnSpc>
              <a:buNone/>
            </a:pPr>
            <a:r>
              <a:rPr lang="en-US" sz="1300" b="1" dirty="0">
                <a:solidFill>
                  <a:srgbClr val="1F8A94"/>
                </a:solidFill>
                <a:latin typeface="Calibri" pitchFamily="34" charset="0"/>
                <a:ea typeface="Calibri" pitchFamily="34" charset="-122"/>
                <a:cs typeface="Calibri" pitchFamily="34" charset="-120"/>
              </a:rPr>
              <a:t>WARUM 2027: </a:t>
            </a:r>
            <a:r>
              <a:rPr lang="en-US" sz="1300" dirty="0">
                <a:solidFill>
                  <a:srgbClr val="565655"/>
                </a:solidFill>
                <a:latin typeface="Calibri" pitchFamily="34" charset="0"/>
                <a:ea typeface="Calibri" pitchFamily="34" charset="-122"/>
                <a:cs typeface="Calibri" pitchFamily="34" charset="-120"/>
              </a:rPr>
              <a:t>2000-Jahr-Jubiläum der Taufe Jesu (27 n. Chr.) – ein einmaliger, symbolischer Zeitpunkt für einen gemeinsamen Impuls.</a:t>
            </a:r>
            <a:endParaRPr lang="en-US" sz="1300" dirty="0"/>
          </a:p>
        </p:txBody>
      </p:sp>
      <p:sp>
        <p:nvSpPr>
          <p:cNvPr id="24" name="Text 21"/>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FOKUS</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Ich-bin-Worte und die Chance für die Schweiz</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Shape 3"/>
          <p:cNvSpPr/>
          <p:nvPr/>
        </p:nvSpPr>
        <p:spPr>
          <a:xfrm>
            <a:off x="548640" y="1828800"/>
            <a:ext cx="5029200" cy="3246120"/>
          </a:xfrm>
          <a:prstGeom prst="roundRect">
            <a:avLst>
              <a:gd name="adj" fmla="val 2254"/>
            </a:avLst>
          </a:prstGeom>
          <a:solidFill>
            <a:srgbClr val="EAF6F8"/>
          </a:solidFill>
          <a:ln/>
        </p:spPr>
        <p:txBody>
          <a:bodyPr/>
          <a:lstStyle/>
          <a:p>
            <a:endParaRPr lang="de-CH"/>
          </a:p>
        </p:txBody>
      </p:sp>
      <p:sp>
        <p:nvSpPr>
          <p:cNvPr id="6" name="Shape 4"/>
          <p:cNvSpPr/>
          <p:nvPr/>
        </p:nvSpPr>
        <p:spPr>
          <a:xfrm>
            <a:off x="868680" y="2148840"/>
            <a:ext cx="640080" cy="640080"/>
          </a:xfrm>
          <a:prstGeom prst="ellipse">
            <a:avLst/>
          </a:prstGeom>
          <a:solidFill>
            <a:srgbClr val="29B8C5"/>
          </a:solidFill>
          <a:ln/>
        </p:spPr>
        <p:txBody>
          <a:bodyPr/>
          <a:lstStyle/>
          <a:p>
            <a:endParaRPr lang="de-CH"/>
          </a:p>
        </p:txBody>
      </p:sp>
      <p:sp>
        <p:nvSpPr>
          <p:cNvPr id="7" name="Text 5"/>
          <p:cNvSpPr/>
          <p:nvPr/>
        </p:nvSpPr>
        <p:spPr>
          <a:xfrm>
            <a:off x="868680" y="21488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DE</a:t>
            </a:r>
            <a:endParaRPr lang="en-US" sz="1680" dirty="0"/>
          </a:p>
        </p:txBody>
      </p:sp>
      <p:sp>
        <p:nvSpPr>
          <p:cNvPr id="8" name="Text 6"/>
          <p:cNvSpPr/>
          <p:nvPr/>
        </p:nvSpPr>
        <p:spPr>
          <a:xfrm>
            <a:off x="1691640" y="2148840"/>
            <a:ext cx="3749040" cy="685800"/>
          </a:xfrm>
          <a:prstGeom prst="rect">
            <a:avLst/>
          </a:prstGeom>
          <a:noFill/>
          <a:ln/>
        </p:spPr>
        <p:txBody>
          <a:bodyPr wrap="square" rtlCol="0" anchor="ctr"/>
          <a:lstStyle/>
          <a:p>
            <a:pPr marL="0" indent="0">
              <a:buNone/>
            </a:pPr>
            <a:r>
              <a:rPr lang="en-US" sz="1600" b="1" dirty="0">
                <a:solidFill>
                  <a:srgbClr val="29B8C5"/>
                </a:solidFill>
                <a:latin typeface="Calibri" pitchFamily="34" charset="0"/>
                <a:ea typeface="Calibri" pitchFamily="34" charset="-122"/>
                <a:cs typeface="Calibri" pitchFamily="34" charset="-120"/>
              </a:rPr>
              <a:t>Im deutschsprachigen Raum (</a:t>
            </a:r>
            <a:r>
              <a:rPr lang="en-US" sz="1600" b="1" dirty="0" err="1">
                <a:solidFill>
                  <a:srgbClr val="29B8C5"/>
                </a:solidFill>
                <a:latin typeface="Calibri" pitchFamily="34" charset="0"/>
                <a:ea typeface="Calibri" pitchFamily="34" charset="-122"/>
                <a:cs typeface="Calibri" pitchFamily="34" charset="-120"/>
              </a:rPr>
              <a:t>D&amp;CH</a:t>
            </a:r>
            <a:r>
              <a:rPr lang="en-US" sz="1600" b="1" dirty="0">
                <a:solidFill>
                  <a:srgbClr val="29B8C5"/>
                </a:solidFill>
                <a:latin typeface="Calibri" pitchFamily="34" charset="0"/>
                <a:ea typeface="Calibri" pitchFamily="34" charset="-122"/>
                <a:cs typeface="Calibri" pitchFamily="34" charset="-120"/>
              </a:rPr>
              <a:t>)</a:t>
            </a:r>
            <a:endParaRPr lang="en-US" sz="1600" dirty="0"/>
          </a:p>
        </p:txBody>
      </p:sp>
      <p:sp>
        <p:nvSpPr>
          <p:cNvPr id="9" name="Text 7"/>
          <p:cNvSpPr/>
          <p:nvPr/>
        </p:nvSpPr>
        <p:spPr>
          <a:xfrm>
            <a:off x="868680" y="3017520"/>
            <a:ext cx="4389120" cy="1920240"/>
          </a:xfrm>
          <a:prstGeom prst="rect">
            <a:avLst/>
          </a:prstGeom>
          <a:noFill/>
          <a:ln/>
        </p:spPr>
        <p:txBody>
          <a:bodyPr wrap="square" rtlCol="0" anchor="ctr"/>
          <a:lstStyle/>
          <a:p>
            <a:pPr marL="0" indent="0">
              <a:lnSpc>
                <a:spcPct val="150000"/>
              </a:lnSpc>
              <a:buNone/>
            </a:pPr>
            <a:r>
              <a:rPr lang="en-US" sz="1350" dirty="0">
                <a:solidFill>
                  <a:srgbClr val="565655"/>
                </a:solidFill>
                <a:latin typeface="Calibri" pitchFamily="34" charset="0"/>
                <a:ea typeface="Calibri" pitchFamily="34" charset="-122"/>
                <a:cs typeface="Calibri" pitchFamily="34" charset="-120"/>
              </a:rPr>
              <a:t>Die sieben Ich-bin-Worte Jesu stehen im Zentrum.
Sie werden thematisch aufgegriffen und vertieft.
Der Schwerpunkt liegt bewusst auf der Bibel als Grundlage.</a:t>
            </a:r>
            <a:endParaRPr lang="en-US" sz="1350" dirty="0"/>
          </a:p>
        </p:txBody>
      </p:sp>
      <p:sp>
        <p:nvSpPr>
          <p:cNvPr id="10" name="Shape 8"/>
          <p:cNvSpPr/>
          <p:nvPr/>
        </p:nvSpPr>
        <p:spPr>
          <a:xfrm>
            <a:off x="5943600" y="1828800"/>
            <a:ext cx="5029200" cy="3246120"/>
          </a:xfrm>
          <a:prstGeom prst="roundRect">
            <a:avLst>
              <a:gd name="adj" fmla="val 2254"/>
            </a:avLst>
          </a:prstGeom>
          <a:solidFill>
            <a:srgbClr val="29B8C5"/>
          </a:solidFill>
          <a:ln/>
        </p:spPr>
        <p:txBody>
          <a:bodyPr/>
          <a:lstStyle/>
          <a:p>
            <a:endParaRPr lang="de-CH"/>
          </a:p>
        </p:txBody>
      </p:sp>
      <p:sp>
        <p:nvSpPr>
          <p:cNvPr id="11" name="Shape 9"/>
          <p:cNvSpPr/>
          <p:nvPr/>
        </p:nvSpPr>
        <p:spPr>
          <a:xfrm>
            <a:off x="6263640" y="2148840"/>
            <a:ext cx="640080" cy="640080"/>
          </a:xfrm>
          <a:prstGeom prst="ellipse">
            <a:avLst/>
          </a:prstGeom>
          <a:solidFill>
            <a:srgbClr val="F28B0D"/>
          </a:solidFill>
          <a:ln/>
        </p:spPr>
        <p:txBody>
          <a:bodyPr/>
          <a:lstStyle/>
          <a:p>
            <a:endParaRPr lang="de-CH"/>
          </a:p>
        </p:txBody>
      </p:sp>
      <p:sp>
        <p:nvSpPr>
          <p:cNvPr id="12" name="Text 10"/>
          <p:cNvSpPr/>
          <p:nvPr/>
        </p:nvSpPr>
        <p:spPr>
          <a:xfrm>
            <a:off x="6263640" y="21488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CH</a:t>
            </a:r>
            <a:endParaRPr lang="en-US" sz="1680" dirty="0"/>
          </a:p>
        </p:txBody>
      </p:sp>
      <p:sp>
        <p:nvSpPr>
          <p:cNvPr id="13" name="Text 11"/>
          <p:cNvSpPr/>
          <p:nvPr/>
        </p:nvSpPr>
        <p:spPr>
          <a:xfrm>
            <a:off x="7086600" y="2148840"/>
            <a:ext cx="3749040" cy="68580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Die Chance für die Schweiz</a:t>
            </a:r>
            <a:endParaRPr lang="en-US" sz="1600" dirty="0"/>
          </a:p>
        </p:txBody>
      </p:sp>
      <p:sp>
        <p:nvSpPr>
          <p:cNvPr id="14" name="Text 12"/>
          <p:cNvSpPr/>
          <p:nvPr/>
        </p:nvSpPr>
        <p:spPr>
          <a:xfrm>
            <a:off x="6263640" y="3017520"/>
            <a:ext cx="4389120" cy="1920240"/>
          </a:xfrm>
          <a:prstGeom prst="rect">
            <a:avLst/>
          </a:prstGeom>
          <a:noFill/>
          <a:ln/>
        </p:spPr>
        <p:txBody>
          <a:bodyPr wrap="square" rtlCol="0" anchor="ctr"/>
          <a:lstStyle/>
          <a:p>
            <a:pPr marL="0" indent="0">
              <a:lnSpc>
                <a:spcPct val="140000"/>
              </a:lnSpc>
              <a:buNone/>
            </a:pPr>
            <a:r>
              <a:rPr lang="en-US" sz="1350" dirty="0">
                <a:solidFill>
                  <a:srgbClr val="EAF6F8"/>
                </a:solidFill>
                <a:latin typeface="Calibri" pitchFamily="34" charset="0"/>
                <a:ea typeface="Calibri" pitchFamily="34" charset="-122"/>
                <a:cs typeface="Calibri" pitchFamily="34" charset="-120"/>
              </a:rPr>
              <a:t>2027 bietet die grosse Chance, Menschen neu auf Jesus aufmerksam zu machen — besonders jene, die dem Glauben offen gegenüberstehen, aber keinen klaren Zugang mehr haben.
OneVoice27 schafft dafür einen gemeinsamen Rahmen und stellt Ressourcen sowie finanzielle Mittel zur Verfügung.</a:t>
            </a:r>
            <a:endParaRPr lang="en-US" sz="1350" dirty="0"/>
          </a:p>
        </p:txBody>
      </p:sp>
      <p:sp>
        <p:nvSpPr>
          <p:cNvPr id="18" name="Text 15"/>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WEN WIR ERREICHEN WOLLEN</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Zielgruppe</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Text 3"/>
          <p:cNvSpPr/>
          <p:nvPr/>
        </p:nvSpPr>
        <p:spPr>
          <a:xfrm>
            <a:off x="548640" y="1691640"/>
            <a:ext cx="10424160" cy="960120"/>
          </a:xfrm>
          <a:prstGeom prst="rect">
            <a:avLst/>
          </a:prstGeom>
          <a:noFill/>
          <a:ln/>
        </p:spPr>
        <p:txBody>
          <a:bodyPr wrap="square" rtlCol="0" anchor="ctr"/>
          <a:lstStyle/>
          <a:p>
            <a:pPr marL="0" indent="0">
              <a:lnSpc>
                <a:spcPct val="135000"/>
              </a:lnSpc>
              <a:buNone/>
            </a:pPr>
            <a:r>
              <a:rPr lang="en-US" sz="1350" dirty="0">
                <a:solidFill>
                  <a:srgbClr val="565655"/>
                </a:solidFill>
                <a:latin typeface="Calibri" pitchFamily="34" charset="0"/>
                <a:ea typeface="Calibri" pitchFamily="34" charset="-122"/>
                <a:cs typeface="Calibri" pitchFamily="34" charset="-120"/>
              </a:rPr>
              <a:t>Im Zentrum stehen Menschen, die dem Christentum grundsätzlich positiv begegnen, jedoch nur eine vage oder unvollständige Vorstellung von Jesus und dem Evangelium haben. Sie sollen entdecken, dass Jesus und die Bibel konkret mit ihrem eigenen Leben zu tun haben.</a:t>
            </a:r>
            <a:endParaRPr lang="en-US" sz="1350" dirty="0"/>
          </a:p>
        </p:txBody>
      </p:sp>
      <p:sp>
        <p:nvSpPr>
          <p:cNvPr id="6" name="Shape 4"/>
          <p:cNvSpPr/>
          <p:nvPr/>
        </p:nvSpPr>
        <p:spPr>
          <a:xfrm>
            <a:off x="548640" y="2834640"/>
            <a:ext cx="5052060" cy="1600200"/>
          </a:xfrm>
          <a:prstGeom prst="roundRect">
            <a:avLst>
              <a:gd name="adj" fmla="val 4571"/>
            </a:avLst>
          </a:prstGeom>
          <a:solidFill>
            <a:srgbClr val="EAF6F8"/>
          </a:solidFill>
          <a:ln/>
        </p:spPr>
        <p:txBody>
          <a:bodyPr/>
          <a:lstStyle/>
          <a:p>
            <a:endParaRPr lang="de-CH"/>
          </a:p>
        </p:txBody>
      </p:sp>
      <p:sp>
        <p:nvSpPr>
          <p:cNvPr id="7" name="Shape 5"/>
          <p:cNvSpPr/>
          <p:nvPr/>
        </p:nvSpPr>
        <p:spPr>
          <a:xfrm>
            <a:off x="822960" y="3314700"/>
            <a:ext cx="640080" cy="640080"/>
          </a:xfrm>
          <a:prstGeom prst="ellipse">
            <a:avLst/>
          </a:prstGeom>
          <a:solidFill>
            <a:srgbClr val="29B8C5"/>
          </a:solidFill>
          <a:ln/>
        </p:spPr>
        <p:txBody>
          <a:bodyPr/>
          <a:lstStyle/>
          <a:p>
            <a:endParaRPr lang="de-CH"/>
          </a:p>
        </p:txBody>
      </p:sp>
      <p:sp>
        <p:nvSpPr>
          <p:cNvPr id="8" name="Text 6"/>
          <p:cNvSpPr/>
          <p:nvPr/>
        </p:nvSpPr>
        <p:spPr>
          <a:xfrm>
            <a:off x="822960" y="331470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1</a:t>
            </a:r>
            <a:endParaRPr lang="en-US" sz="1680" dirty="0"/>
          </a:p>
        </p:txBody>
      </p:sp>
      <p:sp>
        <p:nvSpPr>
          <p:cNvPr id="9" name="Text 7"/>
          <p:cNvSpPr/>
          <p:nvPr/>
        </p:nvSpPr>
        <p:spPr>
          <a:xfrm>
            <a:off x="1645920" y="2971800"/>
            <a:ext cx="3680460" cy="1325880"/>
          </a:xfrm>
          <a:prstGeom prst="rect">
            <a:avLst/>
          </a:prstGeom>
          <a:noFill/>
          <a:ln/>
        </p:spPr>
        <p:txBody>
          <a:bodyPr wrap="square" rtlCol="0" anchor="ctr"/>
          <a:lstStyle/>
          <a:p>
            <a:pPr marL="0" indent="0">
              <a:lnSpc>
                <a:spcPct val="125000"/>
              </a:lnSpc>
              <a:buNone/>
            </a:pPr>
            <a:r>
              <a:rPr lang="en-US" sz="1300" dirty="0">
                <a:solidFill>
                  <a:srgbClr val="565655"/>
                </a:solidFill>
                <a:latin typeface="Calibri" pitchFamily="34" charset="0"/>
                <a:ea typeface="Calibri" pitchFamily="34" charset="-122"/>
                <a:cs typeface="Calibri" pitchFamily="34" charset="-120"/>
              </a:rPr>
              <a:t>Menschen, die spirituell offen sind, aber keinen Bezug mehr zur Kirche haben</a:t>
            </a:r>
            <a:endParaRPr lang="en-US" sz="1300" dirty="0"/>
          </a:p>
        </p:txBody>
      </p:sp>
      <p:sp>
        <p:nvSpPr>
          <p:cNvPr id="10" name="Shape 8"/>
          <p:cNvSpPr/>
          <p:nvPr/>
        </p:nvSpPr>
        <p:spPr>
          <a:xfrm>
            <a:off x="5920740" y="2834640"/>
            <a:ext cx="5052060" cy="1600200"/>
          </a:xfrm>
          <a:prstGeom prst="roundRect">
            <a:avLst>
              <a:gd name="adj" fmla="val 4571"/>
            </a:avLst>
          </a:prstGeom>
          <a:solidFill>
            <a:srgbClr val="EAF6F8"/>
          </a:solidFill>
          <a:ln/>
        </p:spPr>
        <p:txBody>
          <a:bodyPr/>
          <a:lstStyle/>
          <a:p>
            <a:endParaRPr lang="de-CH"/>
          </a:p>
        </p:txBody>
      </p:sp>
      <p:sp>
        <p:nvSpPr>
          <p:cNvPr id="11" name="Shape 9"/>
          <p:cNvSpPr/>
          <p:nvPr/>
        </p:nvSpPr>
        <p:spPr>
          <a:xfrm>
            <a:off x="6195060" y="3314700"/>
            <a:ext cx="640080" cy="640080"/>
          </a:xfrm>
          <a:prstGeom prst="ellipse">
            <a:avLst/>
          </a:prstGeom>
          <a:solidFill>
            <a:srgbClr val="29B8C5"/>
          </a:solidFill>
          <a:ln/>
        </p:spPr>
        <p:txBody>
          <a:bodyPr/>
          <a:lstStyle/>
          <a:p>
            <a:endParaRPr lang="de-CH"/>
          </a:p>
        </p:txBody>
      </p:sp>
      <p:sp>
        <p:nvSpPr>
          <p:cNvPr id="12" name="Text 10"/>
          <p:cNvSpPr/>
          <p:nvPr/>
        </p:nvSpPr>
        <p:spPr>
          <a:xfrm>
            <a:off x="6195060" y="331470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2</a:t>
            </a:r>
            <a:endParaRPr lang="en-US" sz="1680" dirty="0"/>
          </a:p>
        </p:txBody>
      </p:sp>
      <p:sp>
        <p:nvSpPr>
          <p:cNvPr id="13" name="Text 11"/>
          <p:cNvSpPr/>
          <p:nvPr/>
        </p:nvSpPr>
        <p:spPr>
          <a:xfrm>
            <a:off x="7018020" y="2971800"/>
            <a:ext cx="3680460" cy="1325880"/>
          </a:xfrm>
          <a:prstGeom prst="rect">
            <a:avLst/>
          </a:prstGeom>
          <a:noFill/>
          <a:ln/>
        </p:spPr>
        <p:txBody>
          <a:bodyPr wrap="square" rtlCol="0" anchor="ctr"/>
          <a:lstStyle/>
          <a:p>
            <a:pPr marL="0" indent="0">
              <a:lnSpc>
                <a:spcPct val="125000"/>
              </a:lnSpc>
              <a:buNone/>
            </a:pPr>
            <a:r>
              <a:rPr lang="en-US" sz="1300" dirty="0">
                <a:solidFill>
                  <a:srgbClr val="565655"/>
                </a:solidFill>
                <a:latin typeface="Calibri" pitchFamily="34" charset="0"/>
                <a:ea typeface="Calibri" pitchFamily="34" charset="-122"/>
                <a:cs typeface="Calibri" pitchFamily="34" charset="-120"/>
              </a:rPr>
              <a:t>Personen am Rand der Gemeinde</a:t>
            </a:r>
            <a:endParaRPr lang="en-US" sz="1300" dirty="0"/>
          </a:p>
        </p:txBody>
      </p:sp>
      <p:sp>
        <p:nvSpPr>
          <p:cNvPr id="14" name="Shape 12"/>
          <p:cNvSpPr/>
          <p:nvPr/>
        </p:nvSpPr>
        <p:spPr>
          <a:xfrm>
            <a:off x="548640" y="4754880"/>
            <a:ext cx="5052060" cy="1600200"/>
          </a:xfrm>
          <a:prstGeom prst="roundRect">
            <a:avLst>
              <a:gd name="adj" fmla="val 4571"/>
            </a:avLst>
          </a:prstGeom>
          <a:solidFill>
            <a:srgbClr val="EAF6F8"/>
          </a:solidFill>
          <a:ln/>
        </p:spPr>
        <p:txBody>
          <a:bodyPr/>
          <a:lstStyle/>
          <a:p>
            <a:endParaRPr lang="de-CH"/>
          </a:p>
        </p:txBody>
      </p:sp>
      <p:sp>
        <p:nvSpPr>
          <p:cNvPr id="15" name="Shape 13"/>
          <p:cNvSpPr/>
          <p:nvPr/>
        </p:nvSpPr>
        <p:spPr>
          <a:xfrm>
            <a:off x="822960" y="5234940"/>
            <a:ext cx="640080" cy="640080"/>
          </a:xfrm>
          <a:prstGeom prst="ellipse">
            <a:avLst/>
          </a:prstGeom>
          <a:solidFill>
            <a:srgbClr val="29B8C5"/>
          </a:solidFill>
          <a:ln/>
        </p:spPr>
        <p:txBody>
          <a:bodyPr/>
          <a:lstStyle/>
          <a:p>
            <a:endParaRPr lang="de-CH"/>
          </a:p>
        </p:txBody>
      </p:sp>
      <p:sp>
        <p:nvSpPr>
          <p:cNvPr id="16" name="Text 14"/>
          <p:cNvSpPr/>
          <p:nvPr/>
        </p:nvSpPr>
        <p:spPr>
          <a:xfrm>
            <a:off x="822960" y="52349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3</a:t>
            </a:r>
            <a:endParaRPr lang="en-US" sz="1680" dirty="0"/>
          </a:p>
        </p:txBody>
      </p:sp>
      <p:sp>
        <p:nvSpPr>
          <p:cNvPr id="17" name="Text 15"/>
          <p:cNvSpPr/>
          <p:nvPr/>
        </p:nvSpPr>
        <p:spPr>
          <a:xfrm>
            <a:off x="1645920" y="4892040"/>
            <a:ext cx="3680460" cy="1325880"/>
          </a:xfrm>
          <a:prstGeom prst="rect">
            <a:avLst/>
          </a:prstGeom>
          <a:noFill/>
          <a:ln/>
        </p:spPr>
        <p:txBody>
          <a:bodyPr wrap="square" rtlCol="0" anchor="ctr"/>
          <a:lstStyle/>
          <a:p>
            <a:pPr marL="0" indent="0">
              <a:lnSpc>
                <a:spcPct val="125000"/>
              </a:lnSpc>
              <a:buNone/>
            </a:pPr>
            <a:r>
              <a:rPr lang="en-US" sz="1300" dirty="0">
                <a:solidFill>
                  <a:srgbClr val="565655"/>
                </a:solidFill>
                <a:latin typeface="Calibri" pitchFamily="34" charset="0"/>
                <a:ea typeface="Calibri" pitchFamily="34" charset="-122"/>
                <a:cs typeface="Calibri" pitchFamily="34" charset="-120"/>
              </a:rPr>
              <a:t>Menschen, die früher regelmässig teilgenommen haben, heute aber kaum noch kommen</a:t>
            </a:r>
            <a:endParaRPr lang="en-US" sz="1300" dirty="0"/>
          </a:p>
        </p:txBody>
      </p:sp>
      <p:sp>
        <p:nvSpPr>
          <p:cNvPr id="18" name="Shape 16"/>
          <p:cNvSpPr/>
          <p:nvPr/>
        </p:nvSpPr>
        <p:spPr>
          <a:xfrm>
            <a:off x="5920740" y="4754880"/>
            <a:ext cx="5052060" cy="1600200"/>
          </a:xfrm>
          <a:prstGeom prst="roundRect">
            <a:avLst>
              <a:gd name="adj" fmla="val 4571"/>
            </a:avLst>
          </a:prstGeom>
          <a:solidFill>
            <a:srgbClr val="EAF6F8"/>
          </a:solidFill>
          <a:ln/>
        </p:spPr>
        <p:txBody>
          <a:bodyPr/>
          <a:lstStyle/>
          <a:p>
            <a:endParaRPr lang="de-CH"/>
          </a:p>
        </p:txBody>
      </p:sp>
      <p:sp>
        <p:nvSpPr>
          <p:cNvPr id="19" name="Shape 17"/>
          <p:cNvSpPr/>
          <p:nvPr/>
        </p:nvSpPr>
        <p:spPr>
          <a:xfrm>
            <a:off x="6195060" y="5234940"/>
            <a:ext cx="640080" cy="640080"/>
          </a:xfrm>
          <a:prstGeom prst="ellipse">
            <a:avLst/>
          </a:prstGeom>
          <a:solidFill>
            <a:srgbClr val="29B8C5"/>
          </a:solidFill>
          <a:ln/>
        </p:spPr>
        <p:txBody>
          <a:bodyPr/>
          <a:lstStyle/>
          <a:p>
            <a:endParaRPr lang="de-CH"/>
          </a:p>
        </p:txBody>
      </p:sp>
      <p:sp>
        <p:nvSpPr>
          <p:cNvPr id="20" name="Text 18"/>
          <p:cNvSpPr/>
          <p:nvPr/>
        </p:nvSpPr>
        <p:spPr>
          <a:xfrm>
            <a:off x="6195060" y="52349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4</a:t>
            </a:r>
            <a:endParaRPr lang="en-US" sz="1680" dirty="0"/>
          </a:p>
        </p:txBody>
      </p:sp>
      <p:sp>
        <p:nvSpPr>
          <p:cNvPr id="21" name="Text 19"/>
          <p:cNvSpPr/>
          <p:nvPr/>
        </p:nvSpPr>
        <p:spPr>
          <a:xfrm>
            <a:off x="7018020" y="4892040"/>
            <a:ext cx="3680460" cy="1325880"/>
          </a:xfrm>
          <a:prstGeom prst="rect">
            <a:avLst/>
          </a:prstGeom>
          <a:noFill/>
          <a:ln/>
        </p:spPr>
        <p:txBody>
          <a:bodyPr wrap="square" rtlCol="0" anchor="ctr"/>
          <a:lstStyle/>
          <a:p>
            <a:pPr marL="0" indent="0">
              <a:lnSpc>
                <a:spcPct val="125000"/>
              </a:lnSpc>
              <a:buNone/>
            </a:pPr>
            <a:r>
              <a:rPr lang="en-US" sz="1300" dirty="0">
                <a:solidFill>
                  <a:srgbClr val="565655"/>
                </a:solidFill>
                <a:latin typeface="Calibri" pitchFamily="34" charset="0"/>
                <a:ea typeface="Calibri" pitchFamily="34" charset="-122"/>
                <a:cs typeface="Calibri" pitchFamily="34" charset="-120"/>
              </a:rPr>
              <a:t>Familien und Einzelpersonen mit punktuellem Kontakt zur Gemeinde (z. B. an Feiertagen)</a:t>
            </a:r>
            <a:endParaRPr lang="en-US" sz="1300" dirty="0"/>
          </a:p>
        </p:txBody>
      </p:sp>
      <p:sp>
        <p:nvSpPr>
          <p:cNvPr id="24" name="Text 21"/>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KONZEPT</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Was daran besonders ist</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Text 3"/>
          <p:cNvSpPr/>
          <p:nvPr/>
        </p:nvSpPr>
        <p:spPr>
          <a:xfrm>
            <a:off x="548640" y="1691640"/>
            <a:ext cx="10424160" cy="914400"/>
          </a:xfrm>
          <a:prstGeom prst="rect">
            <a:avLst/>
          </a:prstGeom>
          <a:noFill/>
          <a:ln/>
        </p:spPr>
        <p:txBody>
          <a:bodyPr wrap="square" rtlCol="0" anchor="ctr"/>
          <a:lstStyle/>
          <a:p>
            <a:pPr marL="0" indent="0">
              <a:lnSpc>
                <a:spcPct val="135000"/>
              </a:lnSpc>
              <a:buNone/>
            </a:pPr>
            <a:r>
              <a:rPr lang="en-US" sz="1350" dirty="0">
                <a:solidFill>
                  <a:srgbClr val="565655"/>
                </a:solidFill>
                <a:latin typeface="Calibri" pitchFamily="34" charset="0"/>
                <a:ea typeface="Calibri" pitchFamily="34" charset="-122"/>
                <a:cs typeface="Calibri" pitchFamily="34" charset="-120"/>
              </a:rPr>
              <a:t>OneVoice27 verbindet ein starkes gemeinsames Thema mit grosser Freiheit für die einzelnen Gemeinden. Statt eines starren Programms gibt es vielseitige Bausteine, aus denen jede Gemeinde ihr passendes Konzept zusammenstellen kann.</a:t>
            </a:r>
            <a:endParaRPr lang="en-US" sz="1350" dirty="0"/>
          </a:p>
        </p:txBody>
      </p:sp>
      <p:sp>
        <p:nvSpPr>
          <p:cNvPr id="6" name="Shape 4"/>
          <p:cNvSpPr/>
          <p:nvPr/>
        </p:nvSpPr>
        <p:spPr>
          <a:xfrm>
            <a:off x="548640" y="2834640"/>
            <a:ext cx="4983480" cy="3246120"/>
          </a:xfrm>
          <a:prstGeom prst="roundRect">
            <a:avLst>
              <a:gd name="adj" fmla="val 2254"/>
            </a:avLst>
          </a:prstGeom>
          <a:solidFill>
            <a:srgbClr val="29B8C5"/>
          </a:solidFill>
          <a:ln/>
        </p:spPr>
        <p:txBody>
          <a:bodyPr/>
          <a:lstStyle/>
          <a:p>
            <a:endParaRPr lang="de-CH"/>
          </a:p>
        </p:txBody>
      </p:sp>
      <p:sp>
        <p:nvSpPr>
          <p:cNvPr id="7" name="Text 5"/>
          <p:cNvSpPr/>
          <p:nvPr/>
        </p:nvSpPr>
        <p:spPr>
          <a:xfrm>
            <a:off x="868680" y="3108960"/>
            <a:ext cx="4343400" cy="457200"/>
          </a:xfrm>
          <a:prstGeom prst="rect">
            <a:avLst/>
          </a:prstGeom>
          <a:noFill/>
          <a:ln/>
        </p:spPr>
        <p:txBody>
          <a:bodyPr wrap="square" rtlCol="0" anchor="ctr"/>
          <a:lstStyle/>
          <a:p>
            <a:pPr marL="0" indent="0">
              <a:buNone/>
            </a:pPr>
            <a:r>
              <a:rPr lang="en-US" sz="1700" b="1" dirty="0">
                <a:solidFill>
                  <a:srgbClr val="FFFFFF"/>
                </a:solidFill>
                <a:latin typeface="Calibri" pitchFamily="34" charset="0"/>
                <a:ea typeface="Calibri" pitchFamily="34" charset="-122"/>
                <a:cs typeface="Calibri" pitchFamily="34" charset="-120"/>
              </a:rPr>
              <a:t>Gemeinsamer Rahmen</a:t>
            </a:r>
            <a:endParaRPr lang="en-US" sz="1700" dirty="0"/>
          </a:p>
        </p:txBody>
      </p:sp>
      <p:sp>
        <p:nvSpPr>
          <p:cNvPr id="8" name="Text 6"/>
          <p:cNvSpPr/>
          <p:nvPr/>
        </p:nvSpPr>
        <p:spPr>
          <a:xfrm>
            <a:off x="868680" y="3703320"/>
            <a:ext cx="4343400" cy="2148840"/>
          </a:xfrm>
          <a:prstGeom prst="rect">
            <a:avLst/>
          </a:prstGeom>
          <a:noFill/>
          <a:ln/>
        </p:spPr>
        <p:txBody>
          <a:bodyPr wrap="square" rtlCol="0" anchor="ctr"/>
          <a:lstStyle/>
          <a:p>
            <a:pPr marL="0" indent="0">
              <a:lnSpc>
                <a:spcPct val="130000"/>
              </a:lnSpc>
              <a:buNone/>
            </a:pPr>
            <a:r>
              <a:rPr lang="en-US" sz="1300" dirty="0">
                <a:solidFill>
                  <a:srgbClr val="EAF6F8"/>
                </a:solidFill>
                <a:latin typeface="Calibri" pitchFamily="34" charset="0"/>
                <a:ea typeface="Calibri" pitchFamily="34" charset="-122"/>
                <a:cs typeface="Calibri" pitchFamily="34" charset="-120"/>
              </a:rPr>
              <a:t>Ein starkes, verbindendes Thema für die ganze Schweiz
Fixe </a:t>
            </a:r>
            <a:r>
              <a:rPr lang="en-US" sz="1300" dirty="0" err="1">
                <a:solidFill>
                  <a:srgbClr val="EAF6F8"/>
                </a:solidFill>
                <a:latin typeface="Calibri" pitchFamily="34" charset="0"/>
                <a:ea typeface="Calibri" pitchFamily="34" charset="-122"/>
                <a:cs typeface="Calibri" pitchFamily="34" charset="-120"/>
              </a:rPr>
              <a:t>Angebote</a:t>
            </a:r>
            <a:r>
              <a:rPr lang="en-US" sz="1300" dirty="0">
                <a:solidFill>
                  <a:srgbClr val="EAF6F8"/>
                </a:solidFill>
                <a:latin typeface="Calibri" pitchFamily="34" charset="0"/>
                <a:ea typeface="Calibri" pitchFamily="34" charset="-122"/>
                <a:cs typeface="Calibri" pitchFamily="34" charset="-120"/>
              </a:rPr>
              <a:t> 
Gemeinsamer Start an der DSV-Jahreskonferenz</a:t>
            </a:r>
            <a:endParaRPr lang="en-US" sz="1300" dirty="0"/>
          </a:p>
        </p:txBody>
      </p:sp>
      <p:sp>
        <p:nvSpPr>
          <p:cNvPr id="9" name="Shape 7"/>
          <p:cNvSpPr/>
          <p:nvPr/>
        </p:nvSpPr>
        <p:spPr>
          <a:xfrm>
            <a:off x="5989320" y="2834640"/>
            <a:ext cx="4983480" cy="3246120"/>
          </a:xfrm>
          <a:prstGeom prst="roundRect">
            <a:avLst>
              <a:gd name="adj" fmla="val 2254"/>
            </a:avLst>
          </a:prstGeom>
          <a:solidFill>
            <a:srgbClr val="EAF6F8"/>
          </a:solidFill>
          <a:ln/>
        </p:spPr>
        <p:txBody>
          <a:bodyPr/>
          <a:lstStyle/>
          <a:p>
            <a:endParaRPr lang="de-CH"/>
          </a:p>
        </p:txBody>
      </p:sp>
      <p:sp>
        <p:nvSpPr>
          <p:cNvPr id="10" name="Text 8"/>
          <p:cNvSpPr/>
          <p:nvPr/>
        </p:nvSpPr>
        <p:spPr>
          <a:xfrm>
            <a:off x="6309360" y="3108960"/>
            <a:ext cx="4343400" cy="457200"/>
          </a:xfrm>
          <a:prstGeom prst="rect">
            <a:avLst/>
          </a:prstGeom>
          <a:noFill/>
          <a:ln/>
        </p:spPr>
        <p:txBody>
          <a:bodyPr wrap="square" rtlCol="0" anchor="ctr"/>
          <a:lstStyle/>
          <a:p>
            <a:pPr marL="0" indent="0">
              <a:buNone/>
            </a:pPr>
            <a:r>
              <a:rPr lang="en-US" sz="1700" b="1" dirty="0">
                <a:solidFill>
                  <a:srgbClr val="29B8C5"/>
                </a:solidFill>
                <a:latin typeface="Calibri" pitchFamily="34" charset="0"/>
                <a:ea typeface="Calibri" pitchFamily="34" charset="-122"/>
                <a:cs typeface="Calibri" pitchFamily="34" charset="-120"/>
              </a:rPr>
              <a:t>Lokale Freiheit</a:t>
            </a:r>
            <a:endParaRPr lang="en-US" sz="1700" dirty="0"/>
          </a:p>
        </p:txBody>
      </p:sp>
      <p:sp>
        <p:nvSpPr>
          <p:cNvPr id="11" name="Text 9"/>
          <p:cNvSpPr/>
          <p:nvPr/>
        </p:nvSpPr>
        <p:spPr>
          <a:xfrm>
            <a:off x="6309360" y="3703320"/>
            <a:ext cx="4343400" cy="2148840"/>
          </a:xfrm>
          <a:prstGeom prst="rect">
            <a:avLst/>
          </a:prstGeom>
          <a:noFill/>
          <a:ln/>
        </p:spPr>
        <p:txBody>
          <a:bodyPr wrap="square" rtlCol="0" anchor="ctr"/>
          <a:lstStyle/>
          <a:p>
            <a:pPr marL="0" indent="0">
              <a:lnSpc>
                <a:spcPct val="130000"/>
              </a:lnSpc>
              <a:buNone/>
            </a:pPr>
            <a:r>
              <a:rPr lang="en-US" sz="1300" dirty="0">
                <a:solidFill>
                  <a:srgbClr val="565655"/>
                </a:solidFill>
                <a:latin typeface="Calibri" pitchFamily="34" charset="0"/>
                <a:ea typeface="Calibri" pitchFamily="34" charset="-122"/>
                <a:cs typeface="Calibri" pitchFamily="34" charset="-120"/>
              </a:rPr>
              <a:t>Raum für lokale Ideen, Kreativität und Kontextualisierung
Gemeinden entscheiden selbst über Intensität und Form
Freie Ausgestaltung der Sabbate und der Zeit dazwischen</a:t>
            </a:r>
            <a:endParaRPr lang="en-US" sz="1300" dirty="0"/>
          </a:p>
        </p:txBody>
      </p:sp>
      <p:sp>
        <p:nvSpPr>
          <p:cNvPr id="14" name="Text 11"/>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NUTZEN FÜR DIE GEMEINDE</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Was Gemeinden davon haben</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Text 3"/>
          <p:cNvSpPr/>
          <p:nvPr/>
        </p:nvSpPr>
        <p:spPr>
          <a:xfrm>
            <a:off x="548640" y="1691640"/>
            <a:ext cx="9144000" cy="365760"/>
          </a:xfrm>
          <a:prstGeom prst="rect">
            <a:avLst/>
          </a:prstGeom>
          <a:noFill/>
          <a:ln/>
        </p:spPr>
        <p:txBody>
          <a:bodyPr wrap="square" rtlCol="0" anchor="ctr"/>
          <a:lstStyle/>
          <a:p>
            <a:pPr marL="0" indent="0">
              <a:buNone/>
            </a:pPr>
            <a:r>
              <a:rPr lang="en-US" sz="1350" i="1" dirty="0">
                <a:solidFill>
                  <a:srgbClr val="6E6E6E"/>
                </a:solidFill>
                <a:latin typeface="Calibri" pitchFamily="34" charset="0"/>
                <a:ea typeface="Calibri" pitchFamily="34" charset="-122"/>
                <a:cs typeface="Calibri" pitchFamily="34" charset="-120"/>
              </a:rPr>
              <a:t>OneVoice27 entlastet Gemeinden und eröffnet neue Möglichkeiten:</a:t>
            </a:r>
            <a:endParaRPr lang="en-US" sz="1350" dirty="0"/>
          </a:p>
        </p:txBody>
      </p:sp>
      <p:sp>
        <p:nvSpPr>
          <p:cNvPr id="6" name="Shape 4"/>
          <p:cNvSpPr/>
          <p:nvPr/>
        </p:nvSpPr>
        <p:spPr>
          <a:xfrm>
            <a:off x="548640" y="2240280"/>
            <a:ext cx="3291840" cy="1417320"/>
          </a:xfrm>
          <a:prstGeom prst="roundRect">
            <a:avLst>
              <a:gd name="adj" fmla="val 5161"/>
            </a:avLst>
          </a:prstGeom>
          <a:solidFill>
            <a:srgbClr val="EAF6F8"/>
          </a:solidFill>
          <a:ln/>
        </p:spPr>
        <p:txBody>
          <a:bodyPr/>
          <a:lstStyle/>
          <a:p>
            <a:endParaRPr lang="de-CH"/>
          </a:p>
        </p:txBody>
      </p:sp>
      <p:sp>
        <p:nvSpPr>
          <p:cNvPr id="7" name="Shape 5"/>
          <p:cNvSpPr/>
          <p:nvPr/>
        </p:nvSpPr>
        <p:spPr>
          <a:xfrm>
            <a:off x="777240" y="2468880"/>
            <a:ext cx="502920" cy="502920"/>
          </a:xfrm>
          <a:prstGeom prst="ellipse">
            <a:avLst/>
          </a:prstGeom>
          <a:solidFill>
            <a:srgbClr val="F28B0D"/>
          </a:solidFill>
          <a:ln/>
        </p:spPr>
        <p:txBody>
          <a:bodyPr/>
          <a:lstStyle/>
          <a:p>
            <a:endParaRPr lang="de-CH"/>
          </a:p>
        </p:txBody>
      </p:sp>
      <p:sp>
        <p:nvSpPr>
          <p:cNvPr id="8" name="Text 6"/>
          <p:cNvSpPr/>
          <p:nvPr/>
        </p:nvSpPr>
        <p:spPr>
          <a:xfrm>
            <a:off x="777240" y="2468880"/>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a:t>
            </a:r>
            <a:endParaRPr lang="en-US" sz="1320" dirty="0"/>
          </a:p>
        </p:txBody>
      </p:sp>
      <p:sp>
        <p:nvSpPr>
          <p:cNvPr id="9" name="Text 7"/>
          <p:cNvSpPr/>
          <p:nvPr/>
        </p:nvSpPr>
        <p:spPr>
          <a:xfrm>
            <a:off x="777240" y="3017520"/>
            <a:ext cx="2834640" cy="502920"/>
          </a:xfrm>
          <a:prstGeom prst="rect">
            <a:avLst/>
          </a:prstGeom>
          <a:noFill/>
          <a:ln/>
        </p:spPr>
        <p:txBody>
          <a:bodyPr wrap="square" rtlCol="0" anchor="ctr"/>
          <a:lstStyle/>
          <a:p>
            <a:pPr marL="0" indent="0">
              <a:lnSpc>
                <a:spcPct val="120000"/>
              </a:lnSpc>
              <a:buNone/>
            </a:pPr>
            <a:r>
              <a:rPr lang="en-US" sz="1200" dirty="0">
                <a:solidFill>
                  <a:srgbClr val="565655"/>
                </a:solidFill>
                <a:latin typeface="Calibri" pitchFamily="34" charset="0"/>
                <a:ea typeface="Calibri" pitchFamily="34" charset="-122"/>
                <a:cs typeface="Calibri" pitchFamily="34" charset="-120"/>
              </a:rPr>
              <a:t>Zugang zu einer bestehenden Kampagne</a:t>
            </a:r>
            <a:endParaRPr lang="en-US" sz="1200" dirty="0"/>
          </a:p>
        </p:txBody>
      </p:sp>
      <p:sp>
        <p:nvSpPr>
          <p:cNvPr id="10" name="Shape 8"/>
          <p:cNvSpPr/>
          <p:nvPr/>
        </p:nvSpPr>
        <p:spPr>
          <a:xfrm>
            <a:off x="4114800" y="2240280"/>
            <a:ext cx="3291840" cy="1417320"/>
          </a:xfrm>
          <a:prstGeom prst="roundRect">
            <a:avLst>
              <a:gd name="adj" fmla="val 5161"/>
            </a:avLst>
          </a:prstGeom>
          <a:solidFill>
            <a:srgbClr val="EAF6F8"/>
          </a:solidFill>
          <a:ln/>
        </p:spPr>
        <p:txBody>
          <a:bodyPr/>
          <a:lstStyle/>
          <a:p>
            <a:endParaRPr lang="de-CH"/>
          </a:p>
        </p:txBody>
      </p:sp>
      <p:sp>
        <p:nvSpPr>
          <p:cNvPr id="11" name="Shape 9"/>
          <p:cNvSpPr/>
          <p:nvPr/>
        </p:nvSpPr>
        <p:spPr>
          <a:xfrm>
            <a:off x="4343400" y="2468880"/>
            <a:ext cx="502920" cy="502920"/>
          </a:xfrm>
          <a:prstGeom prst="ellipse">
            <a:avLst/>
          </a:prstGeom>
          <a:solidFill>
            <a:srgbClr val="F28B0D"/>
          </a:solidFill>
          <a:ln/>
        </p:spPr>
        <p:txBody>
          <a:bodyPr/>
          <a:lstStyle/>
          <a:p>
            <a:endParaRPr lang="de-CH"/>
          </a:p>
        </p:txBody>
      </p:sp>
      <p:sp>
        <p:nvSpPr>
          <p:cNvPr id="12" name="Text 10"/>
          <p:cNvSpPr/>
          <p:nvPr/>
        </p:nvSpPr>
        <p:spPr>
          <a:xfrm>
            <a:off x="4343400" y="2468880"/>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a:t>
            </a:r>
            <a:endParaRPr lang="en-US" sz="1320" dirty="0"/>
          </a:p>
        </p:txBody>
      </p:sp>
      <p:sp>
        <p:nvSpPr>
          <p:cNvPr id="13" name="Text 11"/>
          <p:cNvSpPr/>
          <p:nvPr/>
        </p:nvSpPr>
        <p:spPr>
          <a:xfrm>
            <a:off x="4343400" y="3017520"/>
            <a:ext cx="2834640" cy="502920"/>
          </a:xfrm>
          <a:prstGeom prst="rect">
            <a:avLst/>
          </a:prstGeom>
          <a:noFill/>
          <a:ln/>
        </p:spPr>
        <p:txBody>
          <a:bodyPr wrap="square" rtlCol="0" anchor="ctr"/>
          <a:lstStyle/>
          <a:p>
            <a:pPr marL="0" indent="0">
              <a:lnSpc>
                <a:spcPct val="120000"/>
              </a:lnSpc>
              <a:buNone/>
            </a:pPr>
            <a:r>
              <a:rPr lang="en-US" sz="1200" dirty="0">
                <a:solidFill>
                  <a:srgbClr val="565655"/>
                </a:solidFill>
                <a:latin typeface="Calibri" pitchFamily="34" charset="0"/>
                <a:ea typeface="Calibri" pitchFamily="34" charset="-122"/>
                <a:cs typeface="Calibri" pitchFamily="34" charset="-120"/>
              </a:rPr>
              <a:t>Materialien, digitale Angebote und Begleitstrukturen</a:t>
            </a:r>
            <a:endParaRPr lang="en-US" sz="1200" dirty="0"/>
          </a:p>
        </p:txBody>
      </p:sp>
      <p:sp>
        <p:nvSpPr>
          <p:cNvPr id="14" name="Shape 12"/>
          <p:cNvSpPr/>
          <p:nvPr/>
        </p:nvSpPr>
        <p:spPr>
          <a:xfrm>
            <a:off x="7680960" y="2240280"/>
            <a:ext cx="3291840" cy="1417320"/>
          </a:xfrm>
          <a:prstGeom prst="roundRect">
            <a:avLst>
              <a:gd name="adj" fmla="val 5161"/>
            </a:avLst>
          </a:prstGeom>
          <a:solidFill>
            <a:srgbClr val="EAF6F8"/>
          </a:solidFill>
          <a:ln/>
        </p:spPr>
        <p:txBody>
          <a:bodyPr/>
          <a:lstStyle/>
          <a:p>
            <a:endParaRPr lang="de-CH"/>
          </a:p>
        </p:txBody>
      </p:sp>
      <p:sp>
        <p:nvSpPr>
          <p:cNvPr id="15" name="Shape 13"/>
          <p:cNvSpPr/>
          <p:nvPr/>
        </p:nvSpPr>
        <p:spPr>
          <a:xfrm>
            <a:off x="7909560" y="2468880"/>
            <a:ext cx="502920" cy="502920"/>
          </a:xfrm>
          <a:prstGeom prst="ellipse">
            <a:avLst/>
          </a:prstGeom>
          <a:solidFill>
            <a:srgbClr val="F28B0D"/>
          </a:solidFill>
          <a:ln/>
        </p:spPr>
        <p:txBody>
          <a:bodyPr/>
          <a:lstStyle/>
          <a:p>
            <a:endParaRPr lang="de-CH"/>
          </a:p>
        </p:txBody>
      </p:sp>
      <p:sp>
        <p:nvSpPr>
          <p:cNvPr id="16" name="Text 14"/>
          <p:cNvSpPr/>
          <p:nvPr/>
        </p:nvSpPr>
        <p:spPr>
          <a:xfrm>
            <a:off x="7909560" y="2468880"/>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a:t>
            </a:r>
            <a:endParaRPr lang="en-US" sz="1320" dirty="0"/>
          </a:p>
        </p:txBody>
      </p:sp>
      <p:sp>
        <p:nvSpPr>
          <p:cNvPr id="17" name="Text 15"/>
          <p:cNvSpPr/>
          <p:nvPr/>
        </p:nvSpPr>
        <p:spPr>
          <a:xfrm>
            <a:off x="7909560" y="3017520"/>
            <a:ext cx="2834640" cy="502920"/>
          </a:xfrm>
          <a:prstGeom prst="rect">
            <a:avLst/>
          </a:prstGeom>
          <a:noFill/>
          <a:ln/>
        </p:spPr>
        <p:txBody>
          <a:bodyPr wrap="square" rtlCol="0" anchor="ctr"/>
          <a:lstStyle/>
          <a:p>
            <a:pPr marL="0" indent="0">
              <a:lnSpc>
                <a:spcPct val="120000"/>
              </a:lnSpc>
              <a:buNone/>
            </a:pPr>
            <a:r>
              <a:rPr lang="en-US" sz="1200" dirty="0">
                <a:solidFill>
                  <a:srgbClr val="565655"/>
                </a:solidFill>
                <a:latin typeface="Calibri" pitchFamily="34" charset="0"/>
                <a:ea typeface="Calibri" pitchFamily="34" charset="-122"/>
                <a:cs typeface="Calibri" pitchFamily="34" charset="-120"/>
              </a:rPr>
              <a:t>Unterstützung bei Planung, Vernetzung und Umsetzung</a:t>
            </a:r>
            <a:endParaRPr lang="en-US" sz="1200" dirty="0"/>
          </a:p>
        </p:txBody>
      </p:sp>
      <p:sp>
        <p:nvSpPr>
          <p:cNvPr id="18" name="Shape 16"/>
          <p:cNvSpPr/>
          <p:nvPr/>
        </p:nvSpPr>
        <p:spPr>
          <a:xfrm>
            <a:off x="548640" y="3931920"/>
            <a:ext cx="3291840" cy="1417320"/>
          </a:xfrm>
          <a:prstGeom prst="roundRect">
            <a:avLst>
              <a:gd name="adj" fmla="val 5161"/>
            </a:avLst>
          </a:prstGeom>
          <a:solidFill>
            <a:srgbClr val="EAF6F8"/>
          </a:solidFill>
          <a:ln/>
        </p:spPr>
        <p:txBody>
          <a:bodyPr/>
          <a:lstStyle/>
          <a:p>
            <a:endParaRPr lang="de-CH"/>
          </a:p>
        </p:txBody>
      </p:sp>
      <p:sp>
        <p:nvSpPr>
          <p:cNvPr id="19" name="Shape 17"/>
          <p:cNvSpPr/>
          <p:nvPr/>
        </p:nvSpPr>
        <p:spPr>
          <a:xfrm>
            <a:off x="777240" y="4160520"/>
            <a:ext cx="502920" cy="502920"/>
          </a:xfrm>
          <a:prstGeom prst="ellipse">
            <a:avLst/>
          </a:prstGeom>
          <a:solidFill>
            <a:srgbClr val="F28B0D"/>
          </a:solidFill>
          <a:ln/>
        </p:spPr>
        <p:txBody>
          <a:bodyPr/>
          <a:lstStyle/>
          <a:p>
            <a:endParaRPr lang="de-CH"/>
          </a:p>
        </p:txBody>
      </p:sp>
      <p:sp>
        <p:nvSpPr>
          <p:cNvPr id="20" name="Text 18"/>
          <p:cNvSpPr/>
          <p:nvPr/>
        </p:nvSpPr>
        <p:spPr>
          <a:xfrm>
            <a:off x="777240" y="4160520"/>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a:t>
            </a:r>
            <a:endParaRPr lang="en-US" sz="1320" dirty="0"/>
          </a:p>
        </p:txBody>
      </p:sp>
      <p:sp>
        <p:nvSpPr>
          <p:cNvPr id="21" name="Text 19"/>
          <p:cNvSpPr/>
          <p:nvPr/>
        </p:nvSpPr>
        <p:spPr>
          <a:xfrm>
            <a:off x="777240" y="4709160"/>
            <a:ext cx="2834640" cy="502920"/>
          </a:xfrm>
          <a:prstGeom prst="rect">
            <a:avLst/>
          </a:prstGeom>
          <a:noFill/>
          <a:ln/>
        </p:spPr>
        <p:txBody>
          <a:bodyPr wrap="square" rtlCol="0" anchor="ctr"/>
          <a:lstStyle/>
          <a:p>
            <a:pPr marL="0" indent="0">
              <a:lnSpc>
                <a:spcPct val="120000"/>
              </a:lnSpc>
              <a:buNone/>
            </a:pPr>
            <a:r>
              <a:rPr lang="en-US" sz="1200" dirty="0">
                <a:solidFill>
                  <a:srgbClr val="565655"/>
                </a:solidFill>
                <a:latin typeface="Calibri" pitchFamily="34" charset="0"/>
                <a:ea typeface="Calibri" pitchFamily="34" charset="-122"/>
                <a:cs typeface="Calibri" pitchFamily="34" charset="-120"/>
              </a:rPr>
              <a:t>Beteiligungsmöglichkeiten für Gemeindeglieder auf verschiedenen Ebenen</a:t>
            </a:r>
            <a:endParaRPr lang="en-US" sz="1200" dirty="0"/>
          </a:p>
        </p:txBody>
      </p:sp>
      <p:sp>
        <p:nvSpPr>
          <p:cNvPr id="22" name="Shape 20"/>
          <p:cNvSpPr/>
          <p:nvPr/>
        </p:nvSpPr>
        <p:spPr>
          <a:xfrm>
            <a:off x="4114800" y="3931920"/>
            <a:ext cx="3291840" cy="1417320"/>
          </a:xfrm>
          <a:prstGeom prst="roundRect">
            <a:avLst>
              <a:gd name="adj" fmla="val 5161"/>
            </a:avLst>
          </a:prstGeom>
          <a:solidFill>
            <a:srgbClr val="EAF6F8"/>
          </a:solidFill>
          <a:ln/>
        </p:spPr>
        <p:txBody>
          <a:bodyPr/>
          <a:lstStyle/>
          <a:p>
            <a:endParaRPr lang="de-CH"/>
          </a:p>
        </p:txBody>
      </p:sp>
      <p:sp>
        <p:nvSpPr>
          <p:cNvPr id="23" name="Shape 21"/>
          <p:cNvSpPr/>
          <p:nvPr/>
        </p:nvSpPr>
        <p:spPr>
          <a:xfrm>
            <a:off x="4343400" y="4160520"/>
            <a:ext cx="502920" cy="502920"/>
          </a:xfrm>
          <a:prstGeom prst="ellipse">
            <a:avLst/>
          </a:prstGeom>
          <a:solidFill>
            <a:srgbClr val="F28B0D"/>
          </a:solidFill>
          <a:ln/>
        </p:spPr>
        <p:txBody>
          <a:bodyPr/>
          <a:lstStyle/>
          <a:p>
            <a:endParaRPr lang="de-CH"/>
          </a:p>
        </p:txBody>
      </p:sp>
      <p:sp>
        <p:nvSpPr>
          <p:cNvPr id="24" name="Text 22"/>
          <p:cNvSpPr/>
          <p:nvPr/>
        </p:nvSpPr>
        <p:spPr>
          <a:xfrm>
            <a:off x="4343400" y="4160520"/>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a:t>
            </a:r>
            <a:endParaRPr lang="en-US" sz="1320" dirty="0"/>
          </a:p>
        </p:txBody>
      </p:sp>
      <p:sp>
        <p:nvSpPr>
          <p:cNvPr id="25" name="Text 23"/>
          <p:cNvSpPr/>
          <p:nvPr/>
        </p:nvSpPr>
        <p:spPr>
          <a:xfrm>
            <a:off x="4343400" y="4709160"/>
            <a:ext cx="2834640" cy="502920"/>
          </a:xfrm>
          <a:prstGeom prst="rect">
            <a:avLst/>
          </a:prstGeom>
          <a:noFill/>
          <a:ln/>
        </p:spPr>
        <p:txBody>
          <a:bodyPr wrap="square" rtlCol="0" anchor="ctr"/>
          <a:lstStyle/>
          <a:p>
            <a:pPr marL="0" indent="0">
              <a:lnSpc>
                <a:spcPct val="120000"/>
              </a:lnSpc>
              <a:buNone/>
            </a:pPr>
            <a:r>
              <a:rPr lang="en-US" sz="1200" dirty="0">
                <a:solidFill>
                  <a:srgbClr val="565655"/>
                </a:solidFill>
                <a:latin typeface="Calibri" pitchFamily="34" charset="0"/>
                <a:ea typeface="Calibri" pitchFamily="34" charset="-122"/>
                <a:cs typeface="Calibri" pitchFamily="34" charset="-120"/>
              </a:rPr>
              <a:t>Eine Chance, Neues auszuprobieren — ohne alles selbst entwickeln zu müssen</a:t>
            </a:r>
            <a:endParaRPr lang="en-US" sz="1200" dirty="0"/>
          </a:p>
        </p:txBody>
      </p:sp>
      <p:sp>
        <p:nvSpPr>
          <p:cNvPr id="26" name="Shape 24"/>
          <p:cNvSpPr/>
          <p:nvPr/>
        </p:nvSpPr>
        <p:spPr>
          <a:xfrm>
            <a:off x="7680960" y="3931920"/>
            <a:ext cx="3291840" cy="1417320"/>
          </a:xfrm>
          <a:prstGeom prst="roundRect">
            <a:avLst>
              <a:gd name="adj" fmla="val 5161"/>
            </a:avLst>
          </a:prstGeom>
          <a:solidFill>
            <a:srgbClr val="EAF6F8"/>
          </a:solidFill>
          <a:ln/>
        </p:spPr>
        <p:txBody>
          <a:bodyPr/>
          <a:lstStyle/>
          <a:p>
            <a:endParaRPr lang="de-CH"/>
          </a:p>
        </p:txBody>
      </p:sp>
      <p:sp>
        <p:nvSpPr>
          <p:cNvPr id="27" name="Shape 25"/>
          <p:cNvSpPr/>
          <p:nvPr/>
        </p:nvSpPr>
        <p:spPr>
          <a:xfrm>
            <a:off x="7909560" y="4160520"/>
            <a:ext cx="502920" cy="502920"/>
          </a:xfrm>
          <a:prstGeom prst="ellipse">
            <a:avLst/>
          </a:prstGeom>
          <a:solidFill>
            <a:srgbClr val="F28B0D"/>
          </a:solidFill>
          <a:ln/>
        </p:spPr>
        <p:txBody>
          <a:bodyPr/>
          <a:lstStyle/>
          <a:p>
            <a:endParaRPr lang="de-CH"/>
          </a:p>
        </p:txBody>
      </p:sp>
      <p:sp>
        <p:nvSpPr>
          <p:cNvPr id="28" name="Text 26"/>
          <p:cNvSpPr/>
          <p:nvPr/>
        </p:nvSpPr>
        <p:spPr>
          <a:xfrm>
            <a:off x="7909560" y="4160520"/>
            <a:ext cx="502920" cy="502920"/>
          </a:xfrm>
          <a:prstGeom prst="rect">
            <a:avLst/>
          </a:prstGeom>
          <a:noFill/>
          <a:ln/>
        </p:spPr>
        <p:txBody>
          <a:bodyPr wrap="square" rtlCol="0" anchor="ctr"/>
          <a:lstStyle/>
          <a:p>
            <a:pPr marL="0" indent="0" algn="ctr">
              <a:buNone/>
            </a:pPr>
            <a:r>
              <a:rPr lang="en-US" sz="1320" b="1" dirty="0">
                <a:solidFill>
                  <a:srgbClr val="FFFFFF"/>
                </a:solidFill>
                <a:latin typeface="Calibri" pitchFamily="34" charset="0"/>
                <a:ea typeface="Calibri" pitchFamily="34" charset="-122"/>
                <a:cs typeface="Calibri" pitchFamily="34" charset="-120"/>
              </a:rPr>
              <a:t>✓</a:t>
            </a:r>
            <a:endParaRPr lang="en-US" sz="1320" dirty="0"/>
          </a:p>
        </p:txBody>
      </p:sp>
      <p:sp>
        <p:nvSpPr>
          <p:cNvPr id="29" name="Text 27"/>
          <p:cNvSpPr/>
          <p:nvPr/>
        </p:nvSpPr>
        <p:spPr>
          <a:xfrm>
            <a:off x="7909560" y="4709160"/>
            <a:ext cx="2834640" cy="502920"/>
          </a:xfrm>
          <a:prstGeom prst="rect">
            <a:avLst/>
          </a:prstGeom>
          <a:noFill/>
          <a:ln/>
        </p:spPr>
        <p:txBody>
          <a:bodyPr wrap="square" rtlCol="0" anchor="ctr"/>
          <a:lstStyle/>
          <a:p>
            <a:pPr marL="0" indent="0">
              <a:lnSpc>
                <a:spcPct val="120000"/>
              </a:lnSpc>
              <a:buNone/>
            </a:pPr>
            <a:r>
              <a:rPr lang="en-US" sz="1200" dirty="0">
                <a:solidFill>
                  <a:srgbClr val="565655"/>
                </a:solidFill>
                <a:latin typeface="Calibri" pitchFamily="34" charset="0"/>
                <a:ea typeface="Calibri" pitchFamily="34" charset="-122"/>
                <a:cs typeface="Calibri" pitchFamily="34" charset="-120"/>
              </a:rPr>
              <a:t>Impuls, den eigenen Jüngerschaftspfad weiterzuentwickeln</a:t>
            </a:r>
            <a:endParaRPr lang="en-US" sz="1200" dirty="0"/>
          </a:p>
        </p:txBody>
      </p:sp>
      <p:sp>
        <p:nvSpPr>
          <p:cNvPr id="32" name="Text 29"/>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ZUSAMMENARBEIT</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Was macht die DSV, was macht die Gemeinde?</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Text 3"/>
          <p:cNvSpPr/>
          <p:nvPr/>
        </p:nvSpPr>
        <p:spPr>
          <a:xfrm>
            <a:off x="548640" y="1691640"/>
            <a:ext cx="10424160" cy="914400"/>
          </a:xfrm>
          <a:prstGeom prst="rect">
            <a:avLst/>
          </a:prstGeom>
          <a:noFill/>
          <a:ln/>
        </p:spPr>
        <p:txBody>
          <a:bodyPr wrap="square" rtlCol="0" anchor="ctr"/>
          <a:lstStyle/>
          <a:p>
            <a:pPr marL="0" indent="0">
              <a:lnSpc>
                <a:spcPct val="135000"/>
              </a:lnSpc>
              <a:buNone/>
            </a:pPr>
            <a:r>
              <a:rPr lang="en-US" sz="1350" dirty="0">
                <a:solidFill>
                  <a:srgbClr val="565655"/>
                </a:solidFill>
                <a:latin typeface="Calibri" pitchFamily="34" charset="0"/>
                <a:ea typeface="Calibri" pitchFamily="34" charset="-122"/>
                <a:cs typeface="Calibri" pitchFamily="34" charset="-120"/>
              </a:rPr>
              <a:t>Die DSV steckt den gemeinsamen Rahmen ab und stellt </a:t>
            </a:r>
            <a:r>
              <a:rPr lang="en-US" sz="1350" dirty="0" err="1">
                <a:solidFill>
                  <a:srgbClr val="565655"/>
                </a:solidFill>
                <a:latin typeface="Calibri" pitchFamily="34" charset="0"/>
                <a:ea typeface="Calibri" pitchFamily="34" charset="-122"/>
                <a:cs typeface="Calibri" pitchFamily="34" charset="-120"/>
              </a:rPr>
              <a:t>Ressourcen</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bereit</a:t>
            </a:r>
            <a:r>
              <a:rPr lang="en-US" sz="1350" dirty="0">
                <a:solidFill>
                  <a:srgbClr val="565655"/>
                </a:solidFill>
                <a:latin typeface="Calibri" pitchFamily="34" charset="0"/>
                <a:ea typeface="Calibri" pitchFamily="34" charset="-122"/>
                <a:cs typeface="Calibri" pitchFamily="34" charset="-120"/>
              </a:rPr>
              <a:t>, </a:t>
            </a:r>
            <a:r>
              <a:rPr lang="en-US" sz="1350" dirty="0" err="1">
                <a:solidFill>
                  <a:srgbClr val="565655"/>
                </a:solidFill>
                <a:latin typeface="Calibri" pitchFamily="34" charset="0"/>
                <a:ea typeface="Calibri" pitchFamily="34" charset="-122"/>
                <a:cs typeface="Calibri" pitchFamily="34" charset="-120"/>
              </a:rPr>
              <a:t>mit</a:t>
            </a:r>
            <a:r>
              <a:rPr lang="en-US" sz="1350" dirty="0">
                <a:solidFill>
                  <a:srgbClr val="565655"/>
                </a:solidFill>
                <a:latin typeface="Calibri" pitchFamily="34" charset="0"/>
                <a:ea typeface="Calibri" pitchFamily="34" charset="-122"/>
                <a:cs typeface="Calibri" pitchFamily="34" charset="-120"/>
              </a:rPr>
              <a:t> Material und Geld – die konkrete Umsetzung vor Ort liegt bei den Ortsgemeinden. </a:t>
            </a:r>
            <a:endParaRPr lang="en-US" sz="1350" dirty="0"/>
          </a:p>
        </p:txBody>
      </p:sp>
      <p:sp>
        <p:nvSpPr>
          <p:cNvPr id="6" name="Shape 4"/>
          <p:cNvSpPr/>
          <p:nvPr/>
        </p:nvSpPr>
        <p:spPr>
          <a:xfrm>
            <a:off x="548640" y="2834640"/>
            <a:ext cx="4983480" cy="3246120"/>
          </a:xfrm>
          <a:prstGeom prst="roundRect">
            <a:avLst>
              <a:gd name="adj" fmla="val 2254"/>
            </a:avLst>
          </a:prstGeom>
          <a:solidFill>
            <a:srgbClr val="29B8C5"/>
          </a:solidFill>
          <a:ln/>
        </p:spPr>
        <p:txBody>
          <a:bodyPr/>
          <a:lstStyle/>
          <a:p>
            <a:endParaRPr lang="de-CH"/>
          </a:p>
        </p:txBody>
      </p:sp>
      <p:sp>
        <p:nvSpPr>
          <p:cNvPr id="7" name="Text 5"/>
          <p:cNvSpPr/>
          <p:nvPr/>
        </p:nvSpPr>
        <p:spPr>
          <a:xfrm>
            <a:off x="868680" y="3108960"/>
            <a:ext cx="4343400" cy="457200"/>
          </a:xfrm>
          <a:prstGeom prst="rect">
            <a:avLst/>
          </a:prstGeom>
          <a:noFill/>
          <a:ln/>
        </p:spPr>
        <p:txBody>
          <a:bodyPr wrap="square" rtlCol="0" anchor="ctr"/>
          <a:lstStyle/>
          <a:p>
            <a:pPr marL="0" indent="0">
              <a:buNone/>
            </a:pPr>
            <a:r>
              <a:rPr lang="en-US" sz="1700" b="1" dirty="0">
                <a:solidFill>
                  <a:srgbClr val="FFFFFF"/>
                </a:solidFill>
                <a:latin typeface="Calibri" pitchFamily="34" charset="0"/>
                <a:ea typeface="Calibri" pitchFamily="34" charset="-122"/>
                <a:cs typeface="Calibri" pitchFamily="34" charset="-120"/>
              </a:rPr>
              <a:t>Das macht die DSV</a:t>
            </a:r>
            <a:endParaRPr lang="en-US" sz="1700" dirty="0"/>
          </a:p>
        </p:txBody>
      </p:sp>
      <p:sp>
        <p:nvSpPr>
          <p:cNvPr id="8" name="Text 6"/>
          <p:cNvSpPr/>
          <p:nvPr/>
        </p:nvSpPr>
        <p:spPr>
          <a:xfrm>
            <a:off x="868680" y="3703320"/>
            <a:ext cx="4343400" cy="2148840"/>
          </a:xfrm>
          <a:prstGeom prst="rect">
            <a:avLst/>
          </a:prstGeom>
          <a:noFill/>
          <a:ln/>
        </p:spPr>
        <p:txBody>
          <a:bodyPr wrap="square" rtlCol="0" anchor="ctr"/>
          <a:lstStyle/>
          <a:p>
            <a:pPr marL="0" indent="0">
              <a:lnSpc>
                <a:spcPct val="130000"/>
              </a:lnSpc>
              <a:buNone/>
            </a:pPr>
            <a:r>
              <a:rPr lang="en-US" sz="1300" dirty="0">
                <a:solidFill>
                  <a:srgbClr val="EAF6F8"/>
                </a:solidFill>
                <a:latin typeface="Calibri" pitchFamily="34" charset="0"/>
                <a:ea typeface="Calibri" pitchFamily="34" charset="-122"/>
                <a:cs typeface="Calibri" pitchFamily="34" charset="-120"/>
              </a:rPr>
              <a:t>Motto, Zielgruppe, Baustein-Katalog und Zeitplan für die Schweiz festlegen
Materialien, digitale Angebote (Kurs, TV-Reihe, Kampagne) und finanzielle Mittel bereitstellen
Schulungs- und Vorbereitungsangebote sowie den gemeinsamen Start an der DSV-Jahreskonferenz organisieren</a:t>
            </a:r>
            <a:endParaRPr lang="en-US" sz="1300" dirty="0"/>
          </a:p>
        </p:txBody>
      </p:sp>
      <p:sp>
        <p:nvSpPr>
          <p:cNvPr id="9" name="Shape 7"/>
          <p:cNvSpPr/>
          <p:nvPr/>
        </p:nvSpPr>
        <p:spPr>
          <a:xfrm>
            <a:off x="5989320" y="2834640"/>
            <a:ext cx="4983480" cy="3246120"/>
          </a:xfrm>
          <a:prstGeom prst="roundRect">
            <a:avLst>
              <a:gd name="adj" fmla="val 2254"/>
            </a:avLst>
          </a:prstGeom>
          <a:solidFill>
            <a:srgbClr val="EAF6F8"/>
          </a:solidFill>
          <a:ln/>
        </p:spPr>
        <p:txBody>
          <a:bodyPr/>
          <a:lstStyle/>
          <a:p>
            <a:endParaRPr lang="de-CH"/>
          </a:p>
        </p:txBody>
      </p:sp>
      <p:sp>
        <p:nvSpPr>
          <p:cNvPr id="10" name="Text 8"/>
          <p:cNvSpPr/>
          <p:nvPr/>
        </p:nvSpPr>
        <p:spPr>
          <a:xfrm>
            <a:off x="6309360" y="3108960"/>
            <a:ext cx="4343400" cy="457200"/>
          </a:xfrm>
          <a:prstGeom prst="rect">
            <a:avLst/>
          </a:prstGeom>
          <a:noFill/>
          <a:ln/>
        </p:spPr>
        <p:txBody>
          <a:bodyPr wrap="square" rtlCol="0" anchor="ctr"/>
          <a:lstStyle/>
          <a:p>
            <a:pPr marL="0" indent="0">
              <a:buNone/>
            </a:pPr>
            <a:r>
              <a:rPr lang="en-US" sz="1700" b="1" dirty="0">
                <a:solidFill>
                  <a:srgbClr val="29B8C5"/>
                </a:solidFill>
                <a:latin typeface="Calibri" pitchFamily="34" charset="0"/>
                <a:ea typeface="Calibri" pitchFamily="34" charset="-122"/>
                <a:cs typeface="Calibri" pitchFamily="34" charset="-120"/>
              </a:rPr>
              <a:t>Das macht die Gemeinde</a:t>
            </a:r>
            <a:endParaRPr lang="en-US" sz="1700" dirty="0"/>
          </a:p>
        </p:txBody>
      </p:sp>
      <p:sp>
        <p:nvSpPr>
          <p:cNvPr id="11" name="Text 9"/>
          <p:cNvSpPr/>
          <p:nvPr/>
        </p:nvSpPr>
        <p:spPr>
          <a:xfrm>
            <a:off x="6309360" y="3703320"/>
            <a:ext cx="4343400" cy="2148840"/>
          </a:xfrm>
          <a:prstGeom prst="rect">
            <a:avLst/>
          </a:prstGeom>
          <a:noFill/>
          <a:ln/>
        </p:spPr>
        <p:txBody>
          <a:bodyPr wrap="square" rtlCol="0" anchor="ctr"/>
          <a:lstStyle/>
          <a:p>
            <a:pPr marL="0" indent="0">
              <a:lnSpc>
                <a:spcPct val="130000"/>
              </a:lnSpc>
              <a:buNone/>
            </a:pPr>
            <a:r>
              <a:rPr lang="en-US" sz="1300" dirty="0">
                <a:solidFill>
                  <a:srgbClr val="565655"/>
                </a:solidFill>
                <a:latin typeface="Calibri" pitchFamily="34" charset="0"/>
                <a:ea typeface="Calibri" pitchFamily="34" charset="-122"/>
                <a:cs typeface="Calibri" pitchFamily="34" charset="-120"/>
              </a:rPr>
              <a:t>Team bilden (Organisatoren, Aktive Mission, Kontakthalter), Standort und Bewilligung klären
</a:t>
            </a:r>
            <a:r>
              <a:rPr lang="en-US" sz="1300" dirty="0" err="1">
                <a:solidFill>
                  <a:srgbClr val="565655"/>
                </a:solidFill>
                <a:latin typeface="Calibri" pitchFamily="34" charset="0"/>
                <a:ea typeface="Calibri" pitchFamily="34" charset="-122"/>
                <a:cs typeface="Calibri" pitchFamily="34" charset="-120"/>
              </a:rPr>
              <a:t>Bausteine</a:t>
            </a:r>
            <a:r>
              <a:rPr lang="en-US" sz="1300" dirty="0">
                <a:solidFill>
                  <a:srgbClr val="565655"/>
                </a:solidFill>
                <a:latin typeface="Calibri" pitchFamily="34" charset="0"/>
                <a:ea typeface="Calibri" pitchFamily="34" charset="-122"/>
                <a:cs typeface="Calibri" pitchFamily="34" charset="-120"/>
              </a:rPr>
              <a:t> </a:t>
            </a:r>
            <a:r>
              <a:rPr lang="en-US" sz="1300" dirty="0" err="1">
                <a:solidFill>
                  <a:srgbClr val="565655"/>
                </a:solidFill>
                <a:latin typeface="Calibri" pitchFamily="34" charset="0"/>
                <a:ea typeface="Calibri" pitchFamily="34" charset="-122"/>
                <a:cs typeface="Calibri" pitchFamily="34" charset="-120"/>
              </a:rPr>
              <a:t>wählen</a:t>
            </a:r>
            <a:r>
              <a:rPr lang="en-US" sz="1300" dirty="0">
                <a:solidFill>
                  <a:srgbClr val="565655"/>
                </a:solidFill>
                <a:latin typeface="Calibri" pitchFamily="34" charset="0"/>
                <a:ea typeface="Calibri" pitchFamily="34" charset="-122"/>
                <a:cs typeface="Calibri" pitchFamily="34" charset="-120"/>
              </a:rPr>
              <a:t>, Ideen </a:t>
            </a:r>
            <a:r>
              <a:rPr lang="en-US" sz="1300" dirty="0" err="1">
                <a:solidFill>
                  <a:srgbClr val="565655"/>
                </a:solidFill>
                <a:latin typeface="Calibri" pitchFamily="34" charset="0"/>
                <a:ea typeface="Calibri" pitchFamily="34" charset="-122"/>
                <a:cs typeface="Calibri" pitchFamily="34" charset="-120"/>
              </a:rPr>
              <a:t>generieren</a:t>
            </a:r>
            <a:r>
              <a:rPr lang="en-US" sz="1300" dirty="0">
                <a:solidFill>
                  <a:srgbClr val="565655"/>
                </a:solidFill>
                <a:latin typeface="Calibri" pitchFamily="34" charset="0"/>
                <a:ea typeface="Calibri" pitchFamily="34" charset="-122"/>
                <a:cs typeface="Calibri" pitchFamily="34" charset="-120"/>
              </a:rPr>
              <a:t> und </a:t>
            </a:r>
            <a:r>
              <a:rPr lang="en-US" sz="1300" dirty="0" err="1">
                <a:solidFill>
                  <a:srgbClr val="565655"/>
                </a:solidFill>
                <a:latin typeface="Calibri" pitchFamily="34" charset="0"/>
                <a:ea typeface="Calibri" pitchFamily="34" charset="-122"/>
                <a:cs typeface="Calibri" pitchFamily="34" charset="-120"/>
              </a:rPr>
              <a:t>umsetzen</a:t>
            </a:r>
            <a:r>
              <a:rPr lang="en-US" sz="1300" dirty="0">
                <a:solidFill>
                  <a:srgbClr val="565655"/>
                </a:solidFill>
                <a:latin typeface="Calibri" pitchFamily="34" charset="0"/>
                <a:ea typeface="Calibri" pitchFamily="34" charset="-122"/>
                <a:cs typeface="Calibri" pitchFamily="34" charset="-120"/>
              </a:rPr>
              <a:t>
Kontakte persönlich nachbetreuen und neue Gäste in die Gemeinde integrieren</a:t>
            </a:r>
            <a:endParaRPr lang="en-US" sz="1300" dirty="0"/>
          </a:p>
        </p:txBody>
      </p:sp>
      <p:pic>
        <p:nvPicPr>
          <p:cNvPr id="12" name="Image 0" descr="assets/logo_turquoise.png"/>
          <p:cNvPicPr>
            <a:picLocks noChangeAspect="1"/>
          </p:cNvPicPr>
          <p:nvPr/>
        </p:nvPicPr>
        <p:blipFill>
          <a:blip r:embed="rId2"/>
          <a:stretch>
            <a:fillRect/>
          </a:stretch>
        </p:blipFill>
        <p:spPr>
          <a:xfrm>
            <a:off x="502920" y="6455664"/>
            <a:ext cx="292608" cy="292608"/>
          </a:xfrm>
          <a:prstGeom prst="rect">
            <a:avLst/>
          </a:prstGeom>
        </p:spPr>
      </p:pic>
      <p:sp>
        <p:nvSpPr>
          <p:cNvPr id="14" name="Text 11"/>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20040"/>
          </a:xfrm>
          <a:prstGeom prst="rect">
            <a:avLst/>
          </a:prstGeom>
          <a:noFill/>
          <a:ln/>
        </p:spPr>
        <p:txBody>
          <a:bodyPr wrap="square" rtlCol="0" anchor="ctr"/>
          <a:lstStyle/>
          <a:p>
            <a:pPr marL="0" indent="0">
              <a:buNone/>
            </a:pPr>
            <a:r>
              <a:rPr lang="en-US" sz="1250" b="1" kern="0" spc="150" dirty="0">
                <a:solidFill>
                  <a:srgbClr val="F28B0D"/>
                </a:solidFill>
                <a:latin typeface="Calibri" pitchFamily="34" charset="0"/>
                <a:ea typeface="Calibri" pitchFamily="34" charset="-122"/>
                <a:cs typeface="Calibri" pitchFamily="34" charset="-120"/>
              </a:rPr>
              <a:t>UNTERSTÜTZUNG DURCH DIE DSV</a:t>
            </a:r>
            <a:endParaRPr lang="en-US" sz="1250" dirty="0"/>
          </a:p>
        </p:txBody>
      </p:sp>
      <p:sp>
        <p:nvSpPr>
          <p:cNvPr id="3" name="Text 1"/>
          <p:cNvSpPr/>
          <p:nvPr/>
        </p:nvSpPr>
        <p:spPr>
          <a:xfrm>
            <a:off x="548640" y="658368"/>
            <a:ext cx="10515600" cy="731520"/>
          </a:xfrm>
          <a:prstGeom prst="rect">
            <a:avLst/>
          </a:prstGeom>
          <a:noFill/>
          <a:ln/>
        </p:spPr>
        <p:txBody>
          <a:bodyPr wrap="square" rtlCol="0" anchor="ctr"/>
          <a:lstStyle/>
          <a:p>
            <a:pPr marL="0" indent="0">
              <a:buNone/>
            </a:pPr>
            <a:r>
              <a:rPr lang="en-US" sz="3000" b="1" dirty="0">
                <a:solidFill>
                  <a:srgbClr val="29B8C5"/>
                </a:solidFill>
                <a:latin typeface="Calibri" pitchFamily="34" charset="0"/>
                <a:ea typeface="Calibri" pitchFamily="34" charset="-122"/>
                <a:cs typeface="Calibri" pitchFamily="34" charset="-120"/>
              </a:rPr>
              <a:t>Vorbereitung</a:t>
            </a:r>
            <a:endParaRPr lang="en-US" sz="3000" dirty="0"/>
          </a:p>
        </p:txBody>
      </p:sp>
      <p:sp>
        <p:nvSpPr>
          <p:cNvPr id="4" name="Shape 2"/>
          <p:cNvSpPr/>
          <p:nvPr/>
        </p:nvSpPr>
        <p:spPr>
          <a:xfrm>
            <a:off x="566928" y="1371600"/>
            <a:ext cx="1371600" cy="0"/>
          </a:xfrm>
          <a:prstGeom prst="line">
            <a:avLst/>
          </a:prstGeom>
          <a:noFill/>
          <a:ln w="28575">
            <a:solidFill>
              <a:srgbClr val="29B8C5"/>
            </a:solidFill>
            <a:prstDash val="solid"/>
          </a:ln>
        </p:spPr>
        <p:txBody>
          <a:bodyPr/>
          <a:lstStyle/>
          <a:p>
            <a:endParaRPr lang="de-CH"/>
          </a:p>
        </p:txBody>
      </p:sp>
      <p:sp>
        <p:nvSpPr>
          <p:cNvPr id="5" name="Text 3"/>
          <p:cNvSpPr/>
          <p:nvPr/>
        </p:nvSpPr>
        <p:spPr>
          <a:xfrm>
            <a:off x="548640" y="1691640"/>
            <a:ext cx="10424160" cy="822960"/>
          </a:xfrm>
          <a:prstGeom prst="rect">
            <a:avLst/>
          </a:prstGeom>
          <a:noFill/>
          <a:ln/>
        </p:spPr>
        <p:txBody>
          <a:bodyPr wrap="square" rtlCol="0" anchor="ctr"/>
          <a:lstStyle/>
          <a:p>
            <a:pPr marL="0" indent="0">
              <a:lnSpc>
                <a:spcPct val="130000"/>
              </a:lnSpc>
              <a:buNone/>
            </a:pPr>
            <a:r>
              <a:rPr lang="en-US" sz="1350" dirty="0">
                <a:solidFill>
                  <a:srgbClr val="565655"/>
                </a:solidFill>
                <a:latin typeface="Calibri" pitchFamily="34" charset="0"/>
                <a:ea typeface="Calibri" pitchFamily="34" charset="-122"/>
                <a:cs typeface="Calibri" pitchFamily="34" charset="-120"/>
              </a:rPr>
              <a:t>Je nach Auswahl der Bausteine braucht es unterschiedliche Formen der Vorbereitung. Die DSV unterstützt Gemeinden mit gezielten Angeboten zur persönlichen Vorbereitung, Schulung und Inspiration.</a:t>
            </a:r>
            <a:endParaRPr lang="en-US" sz="1350" dirty="0"/>
          </a:p>
        </p:txBody>
      </p:sp>
      <p:sp>
        <p:nvSpPr>
          <p:cNvPr id="6" name="Shape 4"/>
          <p:cNvSpPr/>
          <p:nvPr/>
        </p:nvSpPr>
        <p:spPr>
          <a:xfrm>
            <a:off x="548640" y="2743200"/>
            <a:ext cx="1865376" cy="3063240"/>
          </a:xfrm>
          <a:prstGeom prst="roundRect">
            <a:avLst>
              <a:gd name="adj" fmla="val 3922"/>
            </a:avLst>
          </a:prstGeom>
          <a:solidFill>
            <a:srgbClr val="29B8C5"/>
          </a:solidFill>
          <a:ln/>
        </p:spPr>
        <p:txBody>
          <a:bodyPr/>
          <a:lstStyle/>
          <a:p>
            <a:endParaRPr lang="de-CH"/>
          </a:p>
        </p:txBody>
      </p:sp>
      <p:sp>
        <p:nvSpPr>
          <p:cNvPr id="7" name="Shape 5"/>
          <p:cNvSpPr/>
          <p:nvPr/>
        </p:nvSpPr>
        <p:spPr>
          <a:xfrm>
            <a:off x="1161288" y="3063240"/>
            <a:ext cx="640080" cy="640080"/>
          </a:xfrm>
          <a:prstGeom prst="ellipse">
            <a:avLst/>
          </a:prstGeom>
          <a:solidFill>
            <a:srgbClr val="F28B0D"/>
          </a:solidFill>
          <a:ln/>
        </p:spPr>
        <p:txBody>
          <a:bodyPr/>
          <a:lstStyle/>
          <a:p>
            <a:endParaRPr lang="de-CH"/>
          </a:p>
        </p:txBody>
      </p:sp>
      <p:sp>
        <p:nvSpPr>
          <p:cNvPr id="8" name="Text 6"/>
          <p:cNvSpPr/>
          <p:nvPr/>
        </p:nvSpPr>
        <p:spPr>
          <a:xfrm>
            <a:off x="1161288" y="30632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1</a:t>
            </a:r>
            <a:endParaRPr lang="en-US" sz="1680" dirty="0"/>
          </a:p>
        </p:txBody>
      </p:sp>
      <p:sp>
        <p:nvSpPr>
          <p:cNvPr id="9" name="Text 7"/>
          <p:cNvSpPr/>
          <p:nvPr/>
        </p:nvSpPr>
        <p:spPr>
          <a:xfrm>
            <a:off x="685800" y="3931920"/>
            <a:ext cx="1591056" cy="548640"/>
          </a:xfrm>
          <a:prstGeom prst="rect">
            <a:avLst/>
          </a:prstGeom>
          <a:noFill/>
          <a:ln/>
        </p:spPr>
        <p:txBody>
          <a:bodyPr wrap="square"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Ideenplattform</a:t>
            </a:r>
            <a:endParaRPr lang="en-US" sz="1250" dirty="0"/>
          </a:p>
        </p:txBody>
      </p:sp>
      <p:sp>
        <p:nvSpPr>
          <p:cNvPr id="10" name="Text 8"/>
          <p:cNvSpPr/>
          <p:nvPr/>
        </p:nvSpPr>
        <p:spPr>
          <a:xfrm>
            <a:off x="685800" y="4526280"/>
            <a:ext cx="1591056" cy="1188720"/>
          </a:xfrm>
          <a:prstGeom prst="rect">
            <a:avLst/>
          </a:prstGeom>
          <a:noFill/>
          <a:ln/>
        </p:spPr>
        <p:txBody>
          <a:bodyPr wrap="square" rtlCol="0" anchor="ctr"/>
          <a:lstStyle/>
          <a:p>
            <a:pPr marL="0" indent="0" algn="ctr">
              <a:lnSpc>
                <a:spcPct val="120000"/>
              </a:lnSpc>
              <a:buNone/>
            </a:pPr>
            <a:r>
              <a:rPr lang="en-US" sz="1050" dirty="0">
                <a:solidFill>
                  <a:srgbClr val="EAF6F8"/>
                </a:solidFill>
                <a:latin typeface="Calibri" pitchFamily="34" charset="0"/>
                <a:ea typeface="Calibri" pitchFamily="34" charset="-122"/>
                <a:cs typeface="Calibri" pitchFamily="34" charset="-120"/>
              </a:rPr>
              <a:t>Für Austausch und Vernetzung unter Gemeinden</a:t>
            </a:r>
            <a:endParaRPr lang="en-US" sz="1050" dirty="0"/>
          </a:p>
        </p:txBody>
      </p:sp>
      <p:sp>
        <p:nvSpPr>
          <p:cNvPr id="11" name="Shape 9"/>
          <p:cNvSpPr/>
          <p:nvPr/>
        </p:nvSpPr>
        <p:spPr>
          <a:xfrm>
            <a:off x="2688336" y="2743200"/>
            <a:ext cx="1865376" cy="3063240"/>
          </a:xfrm>
          <a:prstGeom prst="roundRect">
            <a:avLst>
              <a:gd name="adj" fmla="val 3922"/>
            </a:avLst>
          </a:prstGeom>
          <a:solidFill>
            <a:srgbClr val="EAF6F8"/>
          </a:solidFill>
          <a:ln/>
        </p:spPr>
        <p:txBody>
          <a:bodyPr/>
          <a:lstStyle/>
          <a:p>
            <a:endParaRPr lang="de-CH"/>
          </a:p>
        </p:txBody>
      </p:sp>
      <p:sp>
        <p:nvSpPr>
          <p:cNvPr id="12" name="Shape 10"/>
          <p:cNvSpPr/>
          <p:nvPr/>
        </p:nvSpPr>
        <p:spPr>
          <a:xfrm>
            <a:off x="3300984" y="3063240"/>
            <a:ext cx="640080" cy="640080"/>
          </a:xfrm>
          <a:prstGeom prst="ellipse">
            <a:avLst/>
          </a:prstGeom>
          <a:solidFill>
            <a:srgbClr val="29B8C5"/>
          </a:solidFill>
          <a:ln/>
        </p:spPr>
        <p:txBody>
          <a:bodyPr/>
          <a:lstStyle/>
          <a:p>
            <a:endParaRPr lang="de-CH"/>
          </a:p>
        </p:txBody>
      </p:sp>
      <p:sp>
        <p:nvSpPr>
          <p:cNvPr id="13" name="Text 11"/>
          <p:cNvSpPr/>
          <p:nvPr/>
        </p:nvSpPr>
        <p:spPr>
          <a:xfrm>
            <a:off x="3300984" y="30632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2</a:t>
            </a:r>
            <a:endParaRPr lang="en-US" sz="1680" dirty="0"/>
          </a:p>
        </p:txBody>
      </p:sp>
      <p:sp>
        <p:nvSpPr>
          <p:cNvPr id="14" name="Text 12"/>
          <p:cNvSpPr/>
          <p:nvPr/>
        </p:nvSpPr>
        <p:spPr>
          <a:xfrm>
            <a:off x="2825496" y="3931920"/>
            <a:ext cx="1591056" cy="548640"/>
          </a:xfrm>
          <a:prstGeom prst="rect">
            <a:avLst/>
          </a:prstGeom>
          <a:noFill/>
          <a:ln/>
        </p:spPr>
        <p:txBody>
          <a:bodyPr wrap="square" rtlCol="0" anchor="ctr"/>
          <a:lstStyle/>
          <a:p>
            <a:pPr marL="0" indent="0" algn="ctr">
              <a:buNone/>
            </a:pPr>
            <a:r>
              <a:rPr lang="en-US" sz="1250" b="1" dirty="0">
                <a:solidFill>
                  <a:srgbClr val="29B8C5"/>
                </a:solidFill>
                <a:latin typeface="Calibri" pitchFamily="34" charset="0"/>
                <a:ea typeface="Calibri" pitchFamily="34" charset="-122"/>
                <a:cs typeface="Calibri" pitchFamily="34" charset="-120"/>
              </a:rPr>
              <a:t>Online-Gebetskreis</a:t>
            </a:r>
            <a:endParaRPr lang="en-US" sz="1250" dirty="0"/>
          </a:p>
        </p:txBody>
      </p:sp>
      <p:sp>
        <p:nvSpPr>
          <p:cNvPr id="15" name="Text 13"/>
          <p:cNvSpPr/>
          <p:nvPr/>
        </p:nvSpPr>
        <p:spPr>
          <a:xfrm>
            <a:off x="2825496" y="4526280"/>
            <a:ext cx="1591056" cy="1188720"/>
          </a:xfrm>
          <a:prstGeom prst="rect">
            <a:avLst/>
          </a:prstGeom>
          <a:noFill/>
          <a:ln/>
        </p:spPr>
        <p:txBody>
          <a:bodyPr wrap="square" rtlCol="0" anchor="ctr"/>
          <a:lstStyle/>
          <a:p>
            <a:pPr marL="0" indent="0" algn="ctr">
              <a:lnSpc>
                <a:spcPct val="120000"/>
              </a:lnSpc>
              <a:buNone/>
            </a:pPr>
            <a:r>
              <a:rPr lang="en-US" sz="1050" dirty="0">
                <a:solidFill>
                  <a:srgbClr val="565655"/>
                </a:solidFill>
                <a:latin typeface="Calibri" pitchFamily="34" charset="0"/>
                <a:ea typeface="Calibri" pitchFamily="34" charset="-122"/>
                <a:cs typeface="Calibri" pitchFamily="34" charset="-120"/>
              </a:rPr>
              <a:t>Gemeinsam im Gebet verbunden bleiben</a:t>
            </a:r>
            <a:endParaRPr lang="en-US" sz="1050" dirty="0"/>
          </a:p>
        </p:txBody>
      </p:sp>
      <p:sp>
        <p:nvSpPr>
          <p:cNvPr id="16" name="Shape 14"/>
          <p:cNvSpPr/>
          <p:nvPr/>
        </p:nvSpPr>
        <p:spPr>
          <a:xfrm>
            <a:off x="4828032" y="2743200"/>
            <a:ext cx="1865376" cy="3063240"/>
          </a:xfrm>
          <a:prstGeom prst="roundRect">
            <a:avLst>
              <a:gd name="adj" fmla="val 3922"/>
            </a:avLst>
          </a:prstGeom>
          <a:solidFill>
            <a:srgbClr val="29B8C5"/>
          </a:solidFill>
          <a:ln/>
        </p:spPr>
        <p:txBody>
          <a:bodyPr/>
          <a:lstStyle/>
          <a:p>
            <a:endParaRPr lang="de-CH"/>
          </a:p>
        </p:txBody>
      </p:sp>
      <p:sp>
        <p:nvSpPr>
          <p:cNvPr id="17" name="Shape 15"/>
          <p:cNvSpPr/>
          <p:nvPr/>
        </p:nvSpPr>
        <p:spPr>
          <a:xfrm>
            <a:off x="5440680" y="3063240"/>
            <a:ext cx="640080" cy="640080"/>
          </a:xfrm>
          <a:prstGeom prst="ellipse">
            <a:avLst/>
          </a:prstGeom>
          <a:solidFill>
            <a:srgbClr val="F28B0D"/>
          </a:solidFill>
          <a:ln/>
        </p:spPr>
        <p:txBody>
          <a:bodyPr/>
          <a:lstStyle/>
          <a:p>
            <a:endParaRPr lang="de-CH"/>
          </a:p>
        </p:txBody>
      </p:sp>
      <p:sp>
        <p:nvSpPr>
          <p:cNvPr id="18" name="Text 16"/>
          <p:cNvSpPr/>
          <p:nvPr/>
        </p:nvSpPr>
        <p:spPr>
          <a:xfrm>
            <a:off x="5440680" y="30632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3</a:t>
            </a:r>
            <a:endParaRPr lang="en-US" sz="1680" dirty="0"/>
          </a:p>
        </p:txBody>
      </p:sp>
      <p:sp>
        <p:nvSpPr>
          <p:cNvPr id="19" name="Text 17"/>
          <p:cNvSpPr/>
          <p:nvPr/>
        </p:nvSpPr>
        <p:spPr>
          <a:xfrm>
            <a:off x="4965192" y="3931920"/>
            <a:ext cx="1591056" cy="548640"/>
          </a:xfrm>
          <a:prstGeom prst="rect">
            <a:avLst/>
          </a:prstGeom>
          <a:noFill/>
          <a:ln/>
        </p:spPr>
        <p:txBody>
          <a:bodyPr wrap="square"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Lesegruppe</a:t>
            </a:r>
            <a:endParaRPr lang="en-US" sz="1250" dirty="0"/>
          </a:p>
        </p:txBody>
      </p:sp>
      <p:sp>
        <p:nvSpPr>
          <p:cNvPr id="20" name="Text 18"/>
          <p:cNvSpPr/>
          <p:nvPr/>
        </p:nvSpPr>
        <p:spPr>
          <a:xfrm>
            <a:off x="4965192" y="4526280"/>
            <a:ext cx="1591056" cy="1188720"/>
          </a:xfrm>
          <a:prstGeom prst="rect">
            <a:avLst/>
          </a:prstGeom>
          <a:noFill/>
          <a:ln/>
        </p:spPr>
        <p:txBody>
          <a:bodyPr wrap="square" rtlCol="0" anchor="ctr"/>
          <a:lstStyle/>
          <a:p>
            <a:pPr marL="0" indent="0" algn="ctr">
              <a:lnSpc>
                <a:spcPct val="120000"/>
              </a:lnSpc>
              <a:buNone/>
            </a:pPr>
            <a:r>
              <a:rPr lang="en-US" sz="1050" dirty="0">
                <a:solidFill>
                  <a:srgbClr val="EAF6F8"/>
                </a:solidFill>
                <a:latin typeface="Calibri" pitchFamily="34" charset="0"/>
                <a:ea typeface="Calibri" pitchFamily="34" charset="-122"/>
                <a:cs typeface="Calibri" pitchFamily="34" charset="-120"/>
              </a:rPr>
              <a:t>„Der Sieg der Liebe“ — gemeinsame Lektüre</a:t>
            </a:r>
            <a:endParaRPr lang="en-US" sz="1050" dirty="0"/>
          </a:p>
        </p:txBody>
      </p:sp>
      <p:sp>
        <p:nvSpPr>
          <p:cNvPr id="21" name="Shape 19"/>
          <p:cNvSpPr/>
          <p:nvPr/>
        </p:nvSpPr>
        <p:spPr>
          <a:xfrm>
            <a:off x="6967728" y="2743200"/>
            <a:ext cx="1865376" cy="3063240"/>
          </a:xfrm>
          <a:prstGeom prst="roundRect">
            <a:avLst>
              <a:gd name="adj" fmla="val 3922"/>
            </a:avLst>
          </a:prstGeom>
          <a:solidFill>
            <a:srgbClr val="EAF6F8"/>
          </a:solidFill>
          <a:ln/>
        </p:spPr>
        <p:txBody>
          <a:bodyPr/>
          <a:lstStyle/>
          <a:p>
            <a:endParaRPr lang="de-CH"/>
          </a:p>
        </p:txBody>
      </p:sp>
      <p:sp>
        <p:nvSpPr>
          <p:cNvPr id="22" name="Shape 20"/>
          <p:cNvSpPr/>
          <p:nvPr/>
        </p:nvSpPr>
        <p:spPr>
          <a:xfrm>
            <a:off x="7580376" y="3063240"/>
            <a:ext cx="640080" cy="640080"/>
          </a:xfrm>
          <a:prstGeom prst="ellipse">
            <a:avLst/>
          </a:prstGeom>
          <a:solidFill>
            <a:srgbClr val="29B8C5"/>
          </a:solidFill>
          <a:ln/>
        </p:spPr>
        <p:txBody>
          <a:bodyPr/>
          <a:lstStyle/>
          <a:p>
            <a:endParaRPr lang="de-CH"/>
          </a:p>
        </p:txBody>
      </p:sp>
      <p:sp>
        <p:nvSpPr>
          <p:cNvPr id="23" name="Text 21"/>
          <p:cNvSpPr/>
          <p:nvPr/>
        </p:nvSpPr>
        <p:spPr>
          <a:xfrm>
            <a:off x="7580376" y="30632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4</a:t>
            </a:r>
            <a:endParaRPr lang="en-US" sz="1680" dirty="0"/>
          </a:p>
        </p:txBody>
      </p:sp>
      <p:sp>
        <p:nvSpPr>
          <p:cNvPr id="24" name="Text 22"/>
          <p:cNvSpPr/>
          <p:nvPr/>
        </p:nvSpPr>
        <p:spPr>
          <a:xfrm>
            <a:off x="7104888" y="3931920"/>
            <a:ext cx="1591056" cy="548640"/>
          </a:xfrm>
          <a:prstGeom prst="rect">
            <a:avLst/>
          </a:prstGeom>
          <a:noFill/>
          <a:ln/>
        </p:spPr>
        <p:txBody>
          <a:bodyPr wrap="square" rtlCol="0" anchor="ctr"/>
          <a:lstStyle/>
          <a:p>
            <a:pPr marL="0" indent="0" algn="ctr">
              <a:buNone/>
            </a:pPr>
            <a:r>
              <a:rPr lang="en-US" sz="1250" b="1" dirty="0">
                <a:solidFill>
                  <a:srgbClr val="29B8C5"/>
                </a:solidFill>
                <a:latin typeface="Calibri" pitchFamily="34" charset="0"/>
                <a:ea typeface="Calibri" pitchFamily="34" charset="-122"/>
                <a:cs typeface="Calibri" pitchFamily="34" charset="-120"/>
              </a:rPr>
              <a:t>Schulungen</a:t>
            </a:r>
            <a:endParaRPr lang="en-US" sz="1250" dirty="0"/>
          </a:p>
        </p:txBody>
      </p:sp>
      <p:sp>
        <p:nvSpPr>
          <p:cNvPr id="25" name="Text 23"/>
          <p:cNvSpPr/>
          <p:nvPr/>
        </p:nvSpPr>
        <p:spPr>
          <a:xfrm>
            <a:off x="7104888" y="4526280"/>
            <a:ext cx="1591056" cy="1188720"/>
          </a:xfrm>
          <a:prstGeom prst="rect">
            <a:avLst/>
          </a:prstGeom>
          <a:noFill/>
          <a:ln/>
        </p:spPr>
        <p:txBody>
          <a:bodyPr wrap="square" rtlCol="0" anchor="ctr"/>
          <a:lstStyle/>
          <a:p>
            <a:pPr marL="0" indent="0" algn="ctr">
              <a:lnSpc>
                <a:spcPct val="120000"/>
              </a:lnSpc>
              <a:buNone/>
            </a:pPr>
            <a:r>
              <a:rPr lang="en-US" sz="1050" dirty="0">
                <a:solidFill>
                  <a:srgbClr val="565655"/>
                </a:solidFill>
                <a:latin typeface="Calibri" pitchFamily="34" charset="0"/>
                <a:ea typeface="Calibri" pitchFamily="34" charset="-122"/>
                <a:cs typeface="Calibri" pitchFamily="34" charset="-120"/>
              </a:rPr>
              <a:t>Ausbildungen und Trainings für Gemeindeglieder</a:t>
            </a:r>
            <a:endParaRPr lang="en-US" sz="1050" dirty="0"/>
          </a:p>
        </p:txBody>
      </p:sp>
      <p:sp>
        <p:nvSpPr>
          <p:cNvPr id="26" name="Shape 24"/>
          <p:cNvSpPr/>
          <p:nvPr/>
        </p:nvSpPr>
        <p:spPr>
          <a:xfrm>
            <a:off x="9107424" y="2743200"/>
            <a:ext cx="1865376" cy="3063240"/>
          </a:xfrm>
          <a:prstGeom prst="roundRect">
            <a:avLst>
              <a:gd name="adj" fmla="val 3922"/>
            </a:avLst>
          </a:prstGeom>
          <a:solidFill>
            <a:srgbClr val="29B8C5"/>
          </a:solidFill>
          <a:ln/>
        </p:spPr>
        <p:txBody>
          <a:bodyPr/>
          <a:lstStyle/>
          <a:p>
            <a:endParaRPr lang="de-CH"/>
          </a:p>
        </p:txBody>
      </p:sp>
      <p:sp>
        <p:nvSpPr>
          <p:cNvPr id="27" name="Shape 25"/>
          <p:cNvSpPr/>
          <p:nvPr/>
        </p:nvSpPr>
        <p:spPr>
          <a:xfrm>
            <a:off x="9720072" y="3063240"/>
            <a:ext cx="640080" cy="640080"/>
          </a:xfrm>
          <a:prstGeom prst="ellipse">
            <a:avLst/>
          </a:prstGeom>
          <a:solidFill>
            <a:srgbClr val="F28B0D"/>
          </a:solidFill>
          <a:ln/>
        </p:spPr>
        <p:txBody>
          <a:bodyPr/>
          <a:lstStyle/>
          <a:p>
            <a:endParaRPr lang="de-CH"/>
          </a:p>
        </p:txBody>
      </p:sp>
      <p:sp>
        <p:nvSpPr>
          <p:cNvPr id="28" name="Text 26"/>
          <p:cNvSpPr/>
          <p:nvPr/>
        </p:nvSpPr>
        <p:spPr>
          <a:xfrm>
            <a:off x="9720072" y="3063240"/>
            <a:ext cx="640080" cy="640080"/>
          </a:xfrm>
          <a:prstGeom prst="rect">
            <a:avLst/>
          </a:prstGeom>
          <a:noFill/>
          <a:ln/>
        </p:spPr>
        <p:txBody>
          <a:bodyPr wrap="square" rtlCol="0" anchor="ctr"/>
          <a:lstStyle/>
          <a:p>
            <a:pPr marL="0" indent="0" algn="ctr">
              <a:buNone/>
            </a:pPr>
            <a:r>
              <a:rPr lang="en-US" sz="1680" b="1" dirty="0">
                <a:solidFill>
                  <a:srgbClr val="FFFFFF"/>
                </a:solidFill>
                <a:latin typeface="Calibri" pitchFamily="34" charset="0"/>
                <a:ea typeface="Calibri" pitchFamily="34" charset="-122"/>
                <a:cs typeface="Calibri" pitchFamily="34" charset="-120"/>
              </a:rPr>
              <a:t>5</a:t>
            </a:r>
            <a:endParaRPr lang="en-US" sz="1680" dirty="0"/>
          </a:p>
        </p:txBody>
      </p:sp>
      <p:sp>
        <p:nvSpPr>
          <p:cNvPr id="29" name="Text 27"/>
          <p:cNvSpPr/>
          <p:nvPr/>
        </p:nvSpPr>
        <p:spPr>
          <a:xfrm>
            <a:off x="9244584" y="3931920"/>
            <a:ext cx="1591056" cy="548640"/>
          </a:xfrm>
          <a:prstGeom prst="rect">
            <a:avLst/>
          </a:prstGeom>
          <a:noFill/>
          <a:ln/>
        </p:spPr>
        <p:txBody>
          <a:bodyPr wrap="square"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Weitere Angebote</a:t>
            </a:r>
            <a:endParaRPr lang="en-US" sz="1250" dirty="0"/>
          </a:p>
        </p:txBody>
      </p:sp>
      <p:sp>
        <p:nvSpPr>
          <p:cNvPr id="30" name="Text 28"/>
          <p:cNvSpPr/>
          <p:nvPr/>
        </p:nvSpPr>
        <p:spPr>
          <a:xfrm>
            <a:off x="9244584" y="4526280"/>
            <a:ext cx="1591056" cy="1188720"/>
          </a:xfrm>
          <a:prstGeom prst="rect">
            <a:avLst/>
          </a:prstGeom>
          <a:noFill/>
          <a:ln/>
        </p:spPr>
        <p:txBody>
          <a:bodyPr wrap="square" rtlCol="0" anchor="ctr"/>
          <a:lstStyle/>
          <a:p>
            <a:pPr marL="0" indent="0" algn="ctr">
              <a:lnSpc>
                <a:spcPct val="120000"/>
              </a:lnSpc>
              <a:buNone/>
            </a:pPr>
            <a:r>
              <a:rPr lang="en-US" sz="1050" dirty="0">
                <a:solidFill>
                  <a:srgbClr val="EAF6F8"/>
                </a:solidFill>
                <a:latin typeface="Calibri" pitchFamily="34" charset="0"/>
                <a:ea typeface="Calibri" pitchFamily="34" charset="-122"/>
                <a:cs typeface="Calibri" pitchFamily="34" charset="-120"/>
              </a:rPr>
              <a:t>Ergänzende Formate nach Bedarf</a:t>
            </a:r>
            <a:endParaRPr lang="en-US" sz="1050" dirty="0"/>
          </a:p>
        </p:txBody>
      </p:sp>
      <p:sp>
        <p:nvSpPr>
          <p:cNvPr id="33" name="Text 30"/>
          <p:cNvSpPr/>
          <p:nvPr/>
        </p:nvSpPr>
        <p:spPr>
          <a:xfrm>
            <a:off x="11277295" y="6446520"/>
            <a:ext cx="457200" cy="292608"/>
          </a:xfrm>
          <a:prstGeom prst="rect">
            <a:avLst/>
          </a:prstGeom>
          <a:noFill/>
          <a:ln/>
        </p:spPr>
        <p:txBody>
          <a:bodyPr wrap="square" rtlCol="0" anchor="ctr"/>
          <a:lstStyle/>
          <a:p>
            <a:pPr marL="0" indent="0" algn="r">
              <a:buNone/>
            </a:pPr>
            <a:r>
              <a:rPr lang="en-US" sz="900" dirty="0">
                <a:solidFill>
                  <a:srgbClr val="6E6E6E"/>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1470</Words>
  <Application>Microsoft Office PowerPoint</Application>
  <PresentationFormat>Breitbild</PresentationFormat>
  <Paragraphs>222</Paragraphs>
  <Slides>16</Slides>
  <Notes>11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16</vt:i4>
      </vt:variant>
    </vt:vector>
  </HeadingPairs>
  <TitlesOfParts>
    <vt:vector size="21" baseType="lpstr">
      <vt:lpstr>Arial</vt:lpstr>
      <vt:lpstr>Calibri</vt:lpstr>
      <vt:lpstr>Mansalva</vt:lpstr>
      <vt:lpstr>Montserrat</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Nicole Bürgi</cp:lastModifiedBy>
  <cp:revision>4</cp:revision>
  <dcterms:created xsi:type="dcterms:W3CDTF">2026-08-07T07:48:54Z</dcterms:created>
  <dcterms:modified xsi:type="dcterms:W3CDTF">2026-08-28T09:51:18Z</dcterms:modified>
</cp:coreProperties>
</file>