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4" r:id="rId9"/>
    <p:sldId id="263" r:id="rId1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8" d="100"/>
          <a:sy n="108" d="100"/>
        </p:scale>
        <p:origin x="127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699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9B8C5"/>
        </a:solidFill>
        <a:effectLst/>
      </p:bgPr>
    </p:bg>
    <p:spTree>
      <p:nvGrpSpPr>
        <p:cNvPr id="1" name=""/>
        <p:cNvGrpSpPr/>
        <p:nvPr/>
      </p:nvGrpSpPr>
      <p:grpSpPr>
        <a:xfrm>
          <a:off x="0" y="0"/>
          <a:ext cx="0" cy="0"/>
          <a:chOff x="0" y="0"/>
          <a:chExt cx="0" cy="0"/>
        </a:xfrm>
      </p:grpSpPr>
      <p:sp>
        <p:nvSpPr>
          <p:cNvPr id="2" name="Shape 0"/>
          <p:cNvSpPr/>
          <p:nvPr/>
        </p:nvSpPr>
        <p:spPr>
          <a:xfrm>
            <a:off x="8869680" y="3291840"/>
            <a:ext cx="5943600" cy="5943600"/>
          </a:xfrm>
          <a:prstGeom prst="ellipse">
            <a:avLst/>
          </a:prstGeom>
          <a:solidFill>
            <a:srgbClr val="1C8C96">
              <a:alpha val="60000"/>
            </a:srgbClr>
          </a:solidFill>
          <a:ln/>
        </p:spPr>
        <p:txBody>
          <a:bodyPr/>
          <a:lstStyle/>
          <a:p>
            <a:endParaRPr lang="de-CH"/>
          </a:p>
        </p:txBody>
      </p:sp>
      <p:sp>
        <p:nvSpPr>
          <p:cNvPr id="3" name="Shape 1"/>
          <p:cNvSpPr/>
          <p:nvPr/>
        </p:nvSpPr>
        <p:spPr>
          <a:xfrm>
            <a:off x="10058400" y="4572000"/>
            <a:ext cx="4114800" cy="4114800"/>
          </a:xfrm>
          <a:prstGeom prst="ellipse">
            <a:avLst/>
          </a:prstGeom>
          <a:solidFill>
            <a:srgbClr val="FFFFFF">
              <a:alpha val="12000"/>
            </a:srgbClr>
          </a:solidFill>
          <a:ln/>
        </p:spPr>
        <p:txBody>
          <a:bodyPr/>
          <a:lstStyle/>
          <a:p>
            <a:endParaRPr lang="de-CH"/>
          </a:p>
        </p:txBody>
      </p:sp>
      <p:pic>
        <p:nvPicPr>
          <p:cNvPr id="4" name="Image 0" descr="assets/logo_white.png"/>
          <p:cNvPicPr>
            <a:picLocks noChangeAspect="1"/>
          </p:cNvPicPr>
          <p:nvPr/>
        </p:nvPicPr>
        <p:blipFill>
          <a:blip r:embed="rId3"/>
          <a:stretch>
            <a:fillRect/>
          </a:stretch>
        </p:blipFill>
        <p:spPr>
          <a:xfrm>
            <a:off x="10561320" y="502920"/>
            <a:ext cx="1005840" cy="1005840"/>
          </a:xfrm>
          <a:prstGeom prst="rect">
            <a:avLst/>
          </a:prstGeom>
        </p:spPr>
      </p:pic>
      <p:sp>
        <p:nvSpPr>
          <p:cNvPr id="6" name="Text 3"/>
          <p:cNvSpPr/>
          <p:nvPr/>
        </p:nvSpPr>
        <p:spPr>
          <a:xfrm>
            <a:off x="685800" y="2331720"/>
            <a:ext cx="9144000" cy="1188720"/>
          </a:xfrm>
          <a:prstGeom prst="rect">
            <a:avLst/>
          </a:prstGeom>
          <a:noFill/>
          <a:ln/>
        </p:spPr>
        <p:txBody>
          <a:bodyPr wrap="square" rtlCol="0" anchor="ctr"/>
          <a:lstStyle/>
          <a:p>
            <a:pPr marL="0" indent="0">
              <a:buNone/>
            </a:pPr>
            <a:r>
              <a:rPr lang="en-US" sz="5600" b="1" dirty="0">
                <a:solidFill>
                  <a:srgbClr val="FFFFFF"/>
                </a:solidFill>
                <a:latin typeface="Calibri" pitchFamily="34" charset="0"/>
                <a:ea typeface="Calibri" pitchFamily="34" charset="-122"/>
                <a:cs typeface="Calibri" pitchFamily="34" charset="-120"/>
              </a:rPr>
              <a:t>OneVoice27</a:t>
            </a:r>
            <a:endParaRPr lang="en-US" sz="5600" dirty="0"/>
          </a:p>
        </p:txBody>
      </p:sp>
      <p:sp>
        <p:nvSpPr>
          <p:cNvPr id="7" name="Text 4"/>
          <p:cNvSpPr/>
          <p:nvPr/>
        </p:nvSpPr>
        <p:spPr>
          <a:xfrm>
            <a:off x="731520" y="3337560"/>
            <a:ext cx="7315200" cy="640080"/>
          </a:xfrm>
          <a:prstGeom prst="rect">
            <a:avLst/>
          </a:prstGeom>
          <a:noFill/>
          <a:ln/>
        </p:spPr>
        <p:txBody>
          <a:bodyPr wrap="square" rtlCol="0" anchor="ctr"/>
          <a:lstStyle/>
          <a:p>
            <a:pPr marL="0" indent="0">
              <a:buNone/>
            </a:pPr>
            <a:r>
              <a:rPr lang="en-US" sz="2600" dirty="0">
                <a:solidFill>
                  <a:srgbClr val="FFFFFF"/>
                </a:solidFill>
                <a:latin typeface="Calibri" pitchFamily="34" charset="0"/>
                <a:ea typeface="Calibri" pitchFamily="34" charset="-122"/>
                <a:cs typeface="Calibri" pitchFamily="34" charset="-120"/>
              </a:rPr>
              <a:t>Schweiz</a:t>
            </a:r>
            <a:endParaRPr lang="en-US" sz="2600" dirty="0"/>
          </a:p>
        </p:txBody>
      </p:sp>
      <p:sp>
        <p:nvSpPr>
          <p:cNvPr id="8" name="Text 5"/>
          <p:cNvSpPr/>
          <p:nvPr/>
        </p:nvSpPr>
        <p:spPr>
          <a:xfrm>
            <a:off x="731520" y="3977640"/>
            <a:ext cx="8229600" cy="457200"/>
          </a:xfrm>
          <a:prstGeom prst="rect">
            <a:avLst/>
          </a:prstGeom>
          <a:noFill/>
          <a:ln/>
        </p:spPr>
        <p:txBody>
          <a:bodyPr wrap="square" rtlCol="0" anchor="ctr"/>
          <a:lstStyle/>
          <a:p>
            <a:pPr marL="0" indent="0">
              <a:buNone/>
            </a:pPr>
            <a:r>
              <a:rPr lang="en-US" sz="1800" i="1" dirty="0">
                <a:solidFill>
                  <a:srgbClr val="FFFFFF"/>
                </a:solidFill>
                <a:latin typeface="Calibri" pitchFamily="34" charset="0"/>
                <a:ea typeface="Calibri" pitchFamily="34" charset="-122"/>
                <a:cs typeface="Calibri" pitchFamily="34" charset="-120"/>
              </a:rPr>
              <a:t>„All things new“ </a:t>
            </a:r>
            <a:r>
              <a:rPr lang="en-US" sz="1800" dirty="0">
                <a:solidFill>
                  <a:srgbClr val="FFFFFF"/>
                </a:solidFill>
                <a:latin typeface="Calibri" pitchFamily="34" charset="0"/>
                <a:ea typeface="Calibri" pitchFamily="34" charset="-122"/>
                <a:cs typeface="Calibri" pitchFamily="34" charset="-120"/>
              </a:rPr>
              <a:t>– hope starts here</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9144000" cy="320040"/>
          </a:xfrm>
          <a:prstGeom prst="rect">
            <a:avLst/>
          </a:prstGeom>
          <a:noFill/>
          <a:ln/>
        </p:spPr>
        <p:txBody>
          <a:bodyPr wrap="square" rtlCol="0" anchor="ctr"/>
          <a:lstStyle/>
          <a:p>
            <a:pPr marL="0" indent="0">
              <a:buNone/>
            </a:pPr>
            <a:r>
              <a:rPr lang="en-US" sz="1300" b="1" kern="0" spc="200" dirty="0">
                <a:solidFill>
                  <a:srgbClr val="29B8C5"/>
                </a:solidFill>
                <a:latin typeface="Calibri" pitchFamily="34" charset="0"/>
                <a:ea typeface="Calibri" pitchFamily="34" charset="-122"/>
                <a:cs typeface="Calibri" pitchFamily="34" charset="-120"/>
              </a:rPr>
              <a:t>DIE INITIATIVE</a:t>
            </a:r>
            <a:endParaRPr lang="en-US" sz="1300" dirty="0"/>
          </a:p>
        </p:txBody>
      </p:sp>
      <p:sp>
        <p:nvSpPr>
          <p:cNvPr id="3" name="Text 1"/>
          <p:cNvSpPr txBox="1"/>
          <p:nvPr/>
        </p:nvSpPr>
        <p:spPr>
          <a:xfrm>
            <a:off x="640080" y="749808"/>
            <a:ext cx="10607040" cy="731520"/>
          </a:xfrm>
          <a:prstGeom prst="rect">
            <a:avLst/>
          </a:prstGeom>
          <a:noFill/>
          <a:ln/>
        </p:spPr>
        <p:txBody>
          <a:bodyPr wrap="square" rtlCol="0" anchor="ctr"/>
          <a:lstStyle/>
          <a:p>
            <a:pPr marL="0" indent="0">
              <a:buNone/>
            </a:pPr>
            <a:r>
              <a:rPr lang="en-US" sz="3000" b="1" dirty="0">
                <a:solidFill>
                  <a:srgbClr val="262626"/>
                </a:solidFill>
                <a:latin typeface="Calibri" pitchFamily="34" charset="0"/>
                <a:ea typeface="Calibri" pitchFamily="34" charset="-122"/>
                <a:cs typeface="Calibri" pitchFamily="34" charset="-120"/>
              </a:rPr>
              <a:t>Was ist OneVoice27?</a:t>
            </a:r>
            <a:endParaRPr lang="en-US" sz="3000" dirty="0"/>
          </a:p>
        </p:txBody>
      </p:sp>
      <p:sp>
        <p:nvSpPr>
          <p:cNvPr id="4" name="Text 2"/>
          <p:cNvSpPr/>
          <p:nvPr/>
        </p:nvSpPr>
        <p:spPr>
          <a:xfrm>
            <a:off x="640080" y="1600200"/>
            <a:ext cx="6675120" cy="1554480"/>
          </a:xfrm>
          <a:prstGeom prst="rect">
            <a:avLst/>
          </a:prstGeom>
          <a:noFill/>
          <a:ln/>
        </p:spPr>
        <p:txBody>
          <a:bodyPr wrap="square" rtlCol="0" anchor="ctr"/>
          <a:lstStyle/>
          <a:p>
            <a:pPr marL="0" indent="0">
              <a:lnSpc>
                <a:spcPct val="125000"/>
              </a:lnSpc>
              <a:buNone/>
            </a:pPr>
            <a:r>
              <a:rPr lang="en-US" sz="1500" dirty="0">
                <a:solidFill>
                  <a:srgbClr val="565655"/>
                </a:solidFill>
                <a:latin typeface="Calibri" pitchFamily="34" charset="0"/>
                <a:ea typeface="Calibri" pitchFamily="34" charset="-122"/>
                <a:cs typeface="Calibri" pitchFamily="34" charset="-120"/>
              </a:rPr>
              <a:t>OneVoice27 ist eine weltweite Initiative der </a:t>
            </a:r>
            <a:r>
              <a:rPr lang="en-US" sz="1500" dirty="0" err="1">
                <a:solidFill>
                  <a:srgbClr val="565655"/>
                </a:solidFill>
                <a:latin typeface="Calibri" pitchFamily="34" charset="0"/>
                <a:ea typeface="Calibri" pitchFamily="34" charset="-122"/>
                <a:cs typeface="Calibri" pitchFamily="34" charset="-120"/>
              </a:rPr>
              <a:t>Generalkonferenz</a:t>
            </a:r>
            <a:r>
              <a:rPr lang="en-US" sz="1500" dirty="0">
                <a:solidFill>
                  <a:srgbClr val="565655"/>
                </a:solidFill>
                <a:latin typeface="Calibri" pitchFamily="34" charset="0"/>
                <a:ea typeface="Calibri" pitchFamily="34" charset="-122"/>
                <a:cs typeface="Calibri" pitchFamily="34" charset="-120"/>
              </a:rPr>
              <a:t>. Sie hilft Menschen mit einem unscharfen oder unvollständigen Bild von Jesus, ihn neu und klar </a:t>
            </a:r>
            <a:r>
              <a:rPr lang="en-US" sz="1500" dirty="0" err="1">
                <a:solidFill>
                  <a:srgbClr val="565655"/>
                </a:solidFill>
                <a:latin typeface="Calibri" pitchFamily="34" charset="0"/>
                <a:ea typeface="Calibri" pitchFamily="34" charset="-122"/>
                <a:cs typeface="Calibri" pitchFamily="34" charset="-120"/>
              </a:rPr>
              <a:t>kennenzulernen</a:t>
            </a:r>
            <a:r>
              <a:rPr lang="en-US" sz="1500" dirty="0">
                <a:solidFill>
                  <a:srgbClr val="565655"/>
                </a:solidFill>
                <a:latin typeface="Calibri" pitchFamily="34" charset="0"/>
                <a:ea typeface="Calibri" pitchFamily="34" charset="-122"/>
                <a:cs typeface="Calibri" pitchFamily="34" charset="-120"/>
              </a:rPr>
              <a:t>. </a:t>
            </a:r>
            <a:endParaRPr lang="en-US" sz="1500" dirty="0"/>
          </a:p>
        </p:txBody>
      </p:sp>
      <p:sp>
        <p:nvSpPr>
          <p:cNvPr id="5" name="Text 3"/>
          <p:cNvSpPr/>
          <p:nvPr/>
        </p:nvSpPr>
        <p:spPr>
          <a:xfrm>
            <a:off x="640080" y="3246120"/>
            <a:ext cx="6675120" cy="1097280"/>
          </a:xfrm>
          <a:prstGeom prst="rect">
            <a:avLst/>
          </a:prstGeom>
          <a:noFill/>
          <a:ln/>
        </p:spPr>
        <p:txBody>
          <a:bodyPr wrap="square" rtlCol="0" anchor="ctr"/>
          <a:lstStyle/>
          <a:p>
            <a:pPr marL="0" indent="0">
              <a:lnSpc>
                <a:spcPct val="125000"/>
              </a:lnSpc>
              <a:buNone/>
            </a:pPr>
            <a:r>
              <a:rPr lang="en-US" sz="1500" dirty="0">
                <a:solidFill>
                  <a:srgbClr val="565655"/>
                </a:solidFill>
                <a:latin typeface="Calibri" pitchFamily="34" charset="0"/>
                <a:ea typeface="Calibri" pitchFamily="34" charset="-122"/>
                <a:cs typeface="Calibri" pitchFamily="34" charset="-120"/>
              </a:rPr>
              <a:t>Im September 2027 sprechen Adventgemeinden rund um die Welt mit einer Stimme über Jesus — lokal umgesetzt, global verbunden.</a:t>
            </a:r>
            <a:endParaRPr lang="en-US" sz="1500" dirty="0"/>
          </a:p>
        </p:txBody>
      </p:sp>
      <p:sp>
        <p:nvSpPr>
          <p:cNvPr id="6" name="Shape 4"/>
          <p:cNvSpPr/>
          <p:nvPr/>
        </p:nvSpPr>
        <p:spPr>
          <a:xfrm>
            <a:off x="7635240" y="1600200"/>
            <a:ext cx="3931920" cy="1965960"/>
          </a:xfrm>
          <a:prstGeom prst="roundRect">
            <a:avLst>
              <a:gd name="adj" fmla="val 3721"/>
            </a:avLst>
          </a:prstGeom>
          <a:solidFill>
            <a:srgbClr val="29B8C5"/>
          </a:solidFill>
          <a:ln/>
        </p:spPr>
        <p:txBody>
          <a:bodyPr/>
          <a:lstStyle/>
          <a:p>
            <a:endParaRPr lang="de-CH"/>
          </a:p>
        </p:txBody>
      </p:sp>
      <p:sp>
        <p:nvSpPr>
          <p:cNvPr id="7" name="Text 5"/>
          <p:cNvSpPr/>
          <p:nvPr/>
        </p:nvSpPr>
        <p:spPr>
          <a:xfrm>
            <a:off x="7909560" y="1783080"/>
            <a:ext cx="3474720" cy="548640"/>
          </a:xfrm>
          <a:prstGeom prst="rect">
            <a:avLst/>
          </a:prstGeom>
          <a:noFill/>
          <a:ln/>
        </p:spPr>
        <p:txBody>
          <a:bodyPr wrap="square" rtlCol="0" anchor="ctr"/>
          <a:lstStyle/>
          <a:p>
            <a:pPr marL="0" indent="0">
              <a:buNone/>
            </a:pPr>
            <a:r>
              <a:rPr lang="en-US" sz="2600" b="1" dirty="0">
                <a:solidFill>
                  <a:srgbClr val="FFFFFF"/>
                </a:solidFill>
                <a:latin typeface="Calibri" pitchFamily="34" charset="0"/>
                <a:ea typeface="Calibri" pitchFamily="34" charset="-122"/>
                <a:cs typeface="Calibri" pitchFamily="34" charset="-120"/>
              </a:rPr>
              <a:t>27 n. Chr.</a:t>
            </a:r>
            <a:endParaRPr lang="en-US" sz="2600" dirty="0"/>
          </a:p>
        </p:txBody>
      </p:sp>
      <p:sp>
        <p:nvSpPr>
          <p:cNvPr id="8" name="Text 6"/>
          <p:cNvSpPr/>
          <p:nvPr/>
        </p:nvSpPr>
        <p:spPr>
          <a:xfrm>
            <a:off x="7909560" y="2286000"/>
            <a:ext cx="3474720" cy="32004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Jahr der Taufe Jesu</a:t>
            </a:r>
            <a:endParaRPr lang="en-US" sz="1300" dirty="0"/>
          </a:p>
        </p:txBody>
      </p:sp>
      <p:sp>
        <p:nvSpPr>
          <p:cNvPr id="9" name="Text 7"/>
          <p:cNvSpPr/>
          <p:nvPr/>
        </p:nvSpPr>
        <p:spPr>
          <a:xfrm>
            <a:off x="7909560" y="2651760"/>
            <a:ext cx="3429000" cy="822960"/>
          </a:xfrm>
          <a:prstGeom prst="rect">
            <a:avLst/>
          </a:prstGeom>
          <a:noFill/>
          <a:ln/>
        </p:spPr>
        <p:txBody>
          <a:bodyPr wrap="square" rtlCol="0" anchor="ctr"/>
          <a:lstStyle/>
          <a:p>
            <a:pPr marL="0" indent="0">
              <a:lnSpc>
                <a:spcPct val="120000"/>
              </a:lnSpc>
              <a:buNone/>
            </a:pPr>
            <a:r>
              <a:rPr lang="en-US" sz="1150" dirty="0">
                <a:solidFill>
                  <a:srgbClr val="FFFFFF">
                    <a:alpha val="92000"/>
                  </a:srgbClr>
                </a:solidFill>
                <a:latin typeface="Calibri" pitchFamily="34" charset="0"/>
                <a:ea typeface="Calibri" pitchFamily="34" charset="-122"/>
                <a:cs typeface="Calibri" pitchFamily="34" charset="-120"/>
              </a:rPr>
              <a:t>2027 markiert das 2000-Jahr-Jubiläum — ein einmaliger, symbolischer Zeitpunkt für einen gemeinsamen Impuls.</a:t>
            </a:r>
            <a:endParaRPr lang="en-US" sz="1150" dirty="0"/>
          </a:p>
        </p:txBody>
      </p:sp>
      <p:sp>
        <p:nvSpPr>
          <p:cNvPr id="10" name="Shape 8"/>
          <p:cNvSpPr/>
          <p:nvPr/>
        </p:nvSpPr>
        <p:spPr>
          <a:xfrm>
            <a:off x="7635240" y="3794760"/>
            <a:ext cx="3931920" cy="1965960"/>
          </a:xfrm>
          <a:prstGeom prst="roundRect">
            <a:avLst>
              <a:gd name="adj" fmla="val 3721"/>
            </a:avLst>
          </a:prstGeom>
          <a:solidFill>
            <a:srgbClr val="EAF6F8"/>
          </a:solidFill>
          <a:ln/>
        </p:spPr>
        <p:txBody>
          <a:bodyPr/>
          <a:lstStyle/>
          <a:p>
            <a:endParaRPr lang="de-CH"/>
          </a:p>
        </p:txBody>
      </p:sp>
      <p:sp>
        <p:nvSpPr>
          <p:cNvPr id="11" name="Text 9"/>
          <p:cNvSpPr/>
          <p:nvPr/>
        </p:nvSpPr>
        <p:spPr>
          <a:xfrm>
            <a:off x="7909560" y="3977640"/>
            <a:ext cx="3474720" cy="320040"/>
          </a:xfrm>
          <a:prstGeom prst="rect">
            <a:avLst/>
          </a:prstGeom>
          <a:noFill/>
          <a:ln/>
        </p:spPr>
        <p:txBody>
          <a:bodyPr wrap="square" rtlCol="0" anchor="ctr"/>
          <a:lstStyle/>
          <a:p>
            <a:pPr marL="0" indent="0">
              <a:buNone/>
            </a:pPr>
            <a:r>
              <a:rPr lang="en-US" sz="1300" b="1" dirty="0">
                <a:solidFill>
                  <a:srgbClr val="1C8C96"/>
                </a:solidFill>
                <a:latin typeface="Calibri" pitchFamily="34" charset="0"/>
                <a:ea typeface="Calibri" pitchFamily="34" charset="-122"/>
                <a:cs typeface="Calibri" pitchFamily="34" charset="-120"/>
              </a:rPr>
              <a:t>Motto 2027</a:t>
            </a:r>
            <a:endParaRPr lang="en-US" sz="1300" dirty="0"/>
          </a:p>
        </p:txBody>
      </p:sp>
      <p:sp>
        <p:nvSpPr>
          <p:cNvPr id="12" name="Text 10"/>
          <p:cNvSpPr/>
          <p:nvPr/>
        </p:nvSpPr>
        <p:spPr>
          <a:xfrm>
            <a:off x="7909560" y="4279392"/>
            <a:ext cx="3474720" cy="502920"/>
          </a:xfrm>
          <a:prstGeom prst="rect">
            <a:avLst/>
          </a:prstGeom>
          <a:noFill/>
          <a:ln/>
        </p:spPr>
        <p:txBody>
          <a:bodyPr wrap="square" rtlCol="0" anchor="ctr"/>
          <a:lstStyle/>
          <a:p>
            <a:pPr marL="0" indent="0">
              <a:buNone/>
            </a:pPr>
            <a:r>
              <a:rPr lang="en-US" sz="2200" b="1" i="1" dirty="0">
                <a:solidFill>
                  <a:srgbClr val="262626"/>
                </a:solidFill>
                <a:latin typeface="Calibri" pitchFamily="34" charset="0"/>
                <a:ea typeface="Calibri" pitchFamily="34" charset="-122"/>
                <a:cs typeface="Calibri" pitchFamily="34" charset="-120"/>
              </a:rPr>
              <a:t>„All things new“</a:t>
            </a:r>
            <a:endParaRPr lang="en-US" sz="2200" dirty="0"/>
          </a:p>
        </p:txBody>
      </p:sp>
      <p:sp>
        <p:nvSpPr>
          <p:cNvPr id="13" name="Text 11"/>
          <p:cNvSpPr/>
          <p:nvPr/>
        </p:nvSpPr>
        <p:spPr>
          <a:xfrm>
            <a:off x="7909560" y="4846320"/>
            <a:ext cx="3429000" cy="822960"/>
          </a:xfrm>
          <a:prstGeom prst="rect">
            <a:avLst/>
          </a:prstGeom>
          <a:noFill/>
          <a:ln/>
        </p:spPr>
        <p:txBody>
          <a:bodyPr wrap="square" rtlCol="0" anchor="ctr"/>
          <a:lstStyle/>
          <a:p>
            <a:pPr marL="0" indent="0">
              <a:lnSpc>
                <a:spcPct val="120000"/>
              </a:lnSpc>
              <a:buNone/>
            </a:pPr>
            <a:r>
              <a:rPr lang="en-US" sz="1150" dirty="0">
                <a:solidFill>
                  <a:srgbClr val="565655"/>
                </a:solidFill>
                <a:latin typeface="Calibri" pitchFamily="34" charset="0"/>
                <a:ea typeface="Calibri" pitchFamily="34" charset="-122"/>
                <a:cs typeface="Calibri" pitchFamily="34" charset="-120"/>
              </a:rPr>
              <a:t>Weltweite Aktionen und missionarische Veranstaltungen im September 2027 — medial und vor Ort.</a:t>
            </a:r>
            <a:endParaRPr lang="en-US" sz="1150" dirty="0"/>
          </a:p>
        </p:txBody>
      </p:sp>
      <p:pic>
        <p:nvPicPr>
          <p:cNvPr id="14" name="Image 0" descr="assets/logo_turquoise.png"/>
          <p:cNvPicPr>
            <a:picLocks noChangeAspect="1"/>
          </p:cNvPicPr>
          <p:nvPr/>
        </p:nvPicPr>
        <p:blipFill>
          <a:blip r:embed="rId3"/>
          <a:stretch>
            <a:fillRect/>
          </a:stretch>
        </p:blipFill>
        <p:spPr>
          <a:xfrm>
            <a:off x="11292840" y="457200"/>
            <a:ext cx="457200" cy="457200"/>
          </a:xfrm>
          <a:prstGeom prst="rect">
            <a:avLst/>
          </a:prstGeom>
        </p:spPr>
      </p:pic>
      <p:sp>
        <p:nvSpPr>
          <p:cNvPr id="16" name="Text 13"/>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E6E6E"/>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9144000" cy="320040"/>
          </a:xfrm>
          <a:prstGeom prst="rect">
            <a:avLst/>
          </a:prstGeom>
          <a:noFill/>
          <a:ln/>
        </p:spPr>
        <p:txBody>
          <a:bodyPr wrap="square" rtlCol="0" anchor="ctr"/>
          <a:lstStyle/>
          <a:p>
            <a:pPr marL="0" indent="0">
              <a:buNone/>
            </a:pPr>
            <a:r>
              <a:rPr lang="en-US" sz="1300" b="1" kern="0" spc="200" dirty="0">
                <a:solidFill>
                  <a:srgbClr val="29B8C5"/>
                </a:solidFill>
                <a:latin typeface="Calibri" pitchFamily="34" charset="0"/>
                <a:ea typeface="Calibri" pitchFamily="34" charset="-122"/>
                <a:cs typeface="Calibri" pitchFamily="34" charset="-120"/>
              </a:rPr>
              <a:t>IM ZENTRUM</a:t>
            </a:r>
            <a:endParaRPr lang="en-US" sz="1300" dirty="0"/>
          </a:p>
        </p:txBody>
      </p:sp>
      <p:sp>
        <p:nvSpPr>
          <p:cNvPr id="3" name="Text 1"/>
          <p:cNvSpPr txBox="1"/>
          <p:nvPr/>
        </p:nvSpPr>
        <p:spPr>
          <a:xfrm>
            <a:off x="640080" y="749808"/>
            <a:ext cx="10607040" cy="731520"/>
          </a:xfrm>
          <a:prstGeom prst="rect">
            <a:avLst/>
          </a:prstGeom>
          <a:noFill/>
          <a:ln/>
        </p:spPr>
        <p:txBody>
          <a:bodyPr wrap="square" rtlCol="0" anchor="ctr"/>
          <a:lstStyle/>
          <a:p>
            <a:pPr marL="0" indent="0">
              <a:buNone/>
            </a:pPr>
            <a:r>
              <a:rPr lang="en-US" sz="3000" b="1" dirty="0">
                <a:solidFill>
                  <a:srgbClr val="262626"/>
                </a:solidFill>
                <a:latin typeface="Calibri" pitchFamily="34" charset="0"/>
                <a:ea typeface="Calibri" pitchFamily="34" charset="-122"/>
                <a:cs typeface="Calibri" pitchFamily="34" charset="-120"/>
              </a:rPr>
              <a:t>Die sieben Ich-bin-Worte Jesu</a:t>
            </a:r>
            <a:endParaRPr lang="en-US" sz="3000" dirty="0"/>
          </a:p>
        </p:txBody>
      </p:sp>
      <p:sp>
        <p:nvSpPr>
          <p:cNvPr id="4" name="Text 2"/>
          <p:cNvSpPr/>
          <p:nvPr/>
        </p:nvSpPr>
        <p:spPr>
          <a:xfrm>
            <a:off x="640080" y="1600200"/>
            <a:ext cx="10607040" cy="1005840"/>
          </a:xfrm>
          <a:prstGeom prst="rect">
            <a:avLst/>
          </a:prstGeom>
          <a:noFill/>
          <a:ln/>
        </p:spPr>
        <p:txBody>
          <a:bodyPr wrap="square" rtlCol="0" anchor="ctr"/>
          <a:lstStyle/>
          <a:p>
            <a:pPr marL="0" indent="0">
              <a:lnSpc>
                <a:spcPct val="125000"/>
              </a:lnSpc>
              <a:buNone/>
            </a:pPr>
            <a:r>
              <a:rPr lang="en-US" sz="1500" dirty="0">
                <a:solidFill>
                  <a:srgbClr val="565655"/>
                </a:solidFill>
                <a:latin typeface="Calibri" pitchFamily="34" charset="0"/>
                <a:ea typeface="Calibri" pitchFamily="34" charset="-122"/>
                <a:cs typeface="Calibri" pitchFamily="34" charset="-120"/>
              </a:rPr>
              <a:t>OneVoice27 ist die grösste evangelistische Initiative der Adventgemeinschaft dieser Generation. </a:t>
            </a:r>
            <a:r>
              <a:rPr lang="en-US" sz="1500" dirty="0" err="1">
                <a:solidFill>
                  <a:srgbClr val="565655"/>
                </a:solidFill>
                <a:latin typeface="Calibri" pitchFamily="34" charset="0"/>
                <a:ea typeface="Calibri" pitchFamily="34" charset="-122"/>
                <a:cs typeface="Calibri" pitchFamily="34" charset="-120"/>
              </a:rPr>
              <a:t>Im</a:t>
            </a:r>
            <a:r>
              <a:rPr lang="en-US" sz="1500" dirty="0">
                <a:solidFill>
                  <a:srgbClr val="565655"/>
                </a:solidFill>
                <a:latin typeface="Calibri" pitchFamily="34" charset="0"/>
                <a:ea typeface="Calibri" pitchFamily="34" charset="-122"/>
                <a:cs typeface="Calibri" pitchFamily="34" charset="-120"/>
              </a:rPr>
              <a:t> Zentrum der Schweiz </a:t>
            </a:r>
            <a:r>
              <a:rPr lang="en-US" sz="1500" dirty="0" err="1">
                <a:solidFill>
                  <a:srgbClr val="565655"/>
                </a:solidFill>
                <a:latin typeface="Calibri" pitchFamily="34" charset="0"/>
                <a:ea typeface="Calibri" pitchFamily="34" charset="-122"/>
                <a:cs typeface="Calibri" pitchFamily="34" charset="-120"/>
              </a:rPr>
              <a:t>stehen</a:t>
            </a:r>
            <a:r>
              <a:rPr lang="en-US" sz="1500" dirty="0">
                <a:solidFill>
                  <a:srgbClr val="565655"/>
                </a:solidFill>
                <a:latin typeface="Calibri" pitchFamily="34" charset="0"/>
                <a:ea typeface="Calibri" pitchFamily="34" charset="-122"/>
                <a:cs typeface="Calibri" pitchFamily="34" charset="-120"/>
              </a:rPr>
              <a:t> die sieben Ich-bin-Worte Jesu — sie sollen Menschen neu und klar zeigen, wer Jesus ist.</a:t>
            </a:r>
            <a:endParaRPr lang="en-US" sz="1500" dirty="0"/>
          </a:p>
        </p:txBody>
      </p:sp>
      <p:sp>
        <p:nvSpPr>
          <p:cNvPr id="5" name="Shape 3"/>
          <p:cNvSpPr/>
          <p:nvPr/>
        </p:nvSpPr>
        <p:spPr>
          <a:xfrm>
            <a:off x="640080" y="2880360"/>
            <a:ext cx="3520440" cy="2331720"/>
          </a:xfrm>
          <a:prstGeom prst="roundRect">
            <a:avLst>
              <a:gd name="adj" fmla="val 3137"/>
            </a:avLst>
          </a:prstGeom>
          <a:solidFill>
            <a:srgbClr val="EAF6F8"/>
          </a:solidFill>
          <a:ln/>
        </p:spPr>
        <p:txBody>
          <a:bodyPr/>
          <a:lstStyle/>
          <a:p>
            <a:endParaRPr lang="de-CH"/>
          </a:p>
        </p:txBody>
      </p:sp>
      <p:sp>
        <p:nvSpPr>
          <p:cNvPr id="6" name="Text 4"/>
          <p:cNvSpPr/>
          <p:nvPr/>
        </p:nvSpPr>
        <p:spPr>
          <a:xfrm>
            <a:off x="914400" y="3154680"/>
            <a:ext cx="2971800" cy="822960"/>
          </a:xfrm>
          <a:prstGeom prst="rect">
            <a:avLst/>
          </a:prstGeom>
          <a:noFill/>
          <a:ln/>
        </p:spPr>
        <p:txBody>
          <a:bodyPr wrap="square" rtlCol="0" anchor="ctr"/>
          <a:lstStyle/>
          <a:p>
            <a:pPr marL="0" indent="0">
              <a:lnSpc>
                <a:spcPct val="105000"/>
              </a:lnSpc>
              <a:buNone/>
            </a:pPr>
            <a:r>
              <a:rPr lang="en-US" sz="2100" b="1" dirty="0">
                <a:solidFill>
                  <a:srgbClr val="1C8C96"/>
                </a:solidFill>
                <a:latin typeface="Calibri" pitchFamily="34" charset="0"/>
                <a:ea typeface="Calibri" pitchFamily="34" charset="-122"/>
                <a:cs typeface="Calibri" pitchFamily="34" charset="-120"/>
              </a:rPr>
              <a:t>4. September</a:t>
            </a:r>
            <a:endParaRPr lang="en-US" sz="2100" dirty="0"/>
          </a:p>
        </p:txBody>
      </p:sp>
      <p:sp>
        <p:nvSpPr>
          <p:cNvPr id="7" name="Text 5"/>
          <p:cNvSpPr/>
          <p:nvPr/>
        </p:nvSpPr>
        <p:spPr>
          <a:xfrm>
            <a:off x="914400" y="3977640"/>
            <a:ext cx="2971800" cy="1051560"/>
          </a:xfrm>
          <a:prstGeom prst="rect">
            <a:avLst/>
          </a:prstGeom>
          <a:noFill/>
          <a:ln/>
        </p:spPr>
        <p:txBody>
          <a:bodyPr wrap="square" rtlCol="0" anchor="ctr"/>
          <a:lstStyle/>
          <a:p>
            <a:pPr marL="0" indent="0">
              <a:lnSpc>
                <a:spcPct val="125000"/>
              </a:lnSpc>
              <a:buNone/>
            </a:pPr>
            <a:r>
              <a:rPr lang="en-US" sz="1250" dirty="0">
                <a:solidFill>
                  <a:srgbClr val="565655"/>
                </a:solidFill>
                <a:latin typeface="Calibri" pitchFamily="34" charset="0"/>
                <a:ea typeface="Calibri" pitchFamily="34" charset="-122"/>
                <a:cs typeface="Calibri" pitchFamily="34" charset="-120"/>
              </a:rPr>
              <a:t>Gemeinsamer Start an der DSV-Jahreskonferenz</a:t>
            </a:r>
            <a:endParaRPr lang="en-US" sz="1250" dirty="0"/>
          </a:p>
        </p:txBody>
      </p:sp>
      <p:sp>
        <p:nvSpPr>
          <p:cNvPr id="8" name="Shape 6"/>
          <p:cNvSpPr/>
          <p:nvPr/>
        </p:nvSpPr>
        <p:spPr>
          <a:xfrm>
            <a:off x="4389120" y="2880360"/>
            <a:ext cx="3520440" cy="2331720"/>
          </a:xfrm>
          <a:prstGeom prst="roundRect">
            <a:avLst>
              <a:gd name="adj" fmla="val 3137"/>
            </a:avLst>
          </a:prstGeom>
          <a:solidFill>
            <a:srgbClr val="29B8C5"/>
          </a:solidFill>
          <a:ln/>
        </p:spPr>
        <p:txBody>
          <a:bodyPr/>
          <a:lstStyle/>
          <a:p>
            <a:endParaRPr lang="de-CH"/>
          </a:p>
        </p:txBody>
      </p:sp>
      <p:sp>
        <p:nvSpPr>
          <p:cNvPr id="9" name="Text 7"/>
          <p:cNvSpPr/>
          <p:nvPr/>
        </p:nvSpPr>
        <p:spPr>
          <a:xfrm>
            <a:off x="4663440" y="3154680"/>
            <a:ext cx="2971800" cy="822960"/>
          </a:xfrm>
          <a:prstGeom prst="rect">
            <a:avLst/>
          </a:prstGeom>
          <a:noFill/>
          <a:ln/>
        </p:spPr>
        <p:txBody>
          <a:bodyPr wrap="square" rtlCol="0" anchor="ctr"/>
          <a:lstStyle/>
          <a:p>
            <a:pPr marL="0" indent="0">
              <a:lnSpc>
                <a:spcPct val="105000"/>
              </a:lnSpc>
              <a:buNone/>
            </a:pPr>
            <a:r>
              <a:rPr lang="en-US" sz="2100" b="1" dirty="0">
                <a:solidFill>
                  <a:srgbClr val="FFFFFF"/>
                </a:solidFill>
                <a:latin typeface="Calibri" pitchFamily="34" charset="0"/>
                <a:ea typeface="Calibri" pitchFamily="34" charset="-122"/>
                <a:cs typeface="Calibri" pitchFamily="34" charset="-120"/>
              </a:rPr>
              <a:t>3 Sabbate im September</a:t>
            </a:r>
            <a:endParaRPr lang="en-US" sz="2100" dirty="0"/>
          </a:p>
        </p:txBody>
      </p:sp>
      <p:sp>
        <p:nvSpPr>
          <p:cNvPr id="10" name="Text 8"/>
          <p:cNvSpPr/>
          <p:nvPr/>
        </p:nvSpPr>
        <p:spPr>
          <a:xfrm>
            <a:off x="4663440" y="3977640"/>
            <a:ext cx="2971800" cy="1051560"/>
          </a:xfrm>
          <a:prstGeom prst="rect">
            <a:avLst/>
          </a:prstGeom>
          <a:noFill/>
          <a:ln/>
        </p:spPr>
        <p:txBody>
          <a:bodyPr wrap="square" rtlCol="0" anchor="ctr"/>
          <a:lstStyle/>
          <a:p>
            <a:pPr marL="0" indent="0">
              <a:lnSpc>
                <a:spcPct val="125000"/>
              </a:lnSpc>
              <a:buNone/>
            </a:pPr>
            <a:r>
              <a:rPr lang="en-US" sz="1250" dirty="0">
                <a:solidFill>
                  <a:srgbClr val="FFFFFF"/>
                </a:solidFill>
                <a:latin typeface="Calibri" pitchFamily="34" charset="0"/>
                <a:ea typeface="Calibri" pitchFamily="34" charset="-122"/>
                <a:cs typeface="Calibri" pitchFamily="34" charset="-120"/>
              </a:rPr>
              <a:t>Predigten und Outreach</a:t>
            </a:r>
            <a:endParaRPr lang="en-US" sz="1250" dirty="0"/>
          </a:p>
        </p:txBody>
      </p:sp>
      <p:sp>
        <p:nvSpPr>
          <p:cNvPr id="11" name="Shape 9"/>
          <p:cNvSpPr/>
          <p:nvPr/>
        </p:nvSpPr>
        <p:spPr>
          <a:xfrm>
            <a:off x="8138160" y="2880360"/>
            <a:ext cx="3520440" cy="2331720"/>
          </a:xfrm>
          <a:prstGeom prst="roundRect">
            <a:avLst>
              <a:gd name="adj" fmla="val 3137"/>
            </a:avLst>
          </a:prstGeom>
          <a:solidFill>
            <a:srgbClr val="EAF6F8"/>
          </a:solidFill>
          <a:ln/>
        </p:spPr>
        <p:txBody>
          <a:bodyPr/>
          <a:lstStyle/>
          <a:p>
            <a:endParaRPr lang="de-CH" dirty="0"/>
          </a:p>
        </p:txBody>
      </p:sp>
      <p:sp>
        <p:nvSpPr>
          <p:cNvPr id="12" name="Text 10"/>
          <p:cNvSpPr/>
          <p:nvPr/>
        </p:nvSpPr>
        <p:spPr>
          <a:xfrm>
            <a:off x="8412480" y="3154680"/>
            <a:ext cx="2971800" cy="822960"/>
          </a:xfrm>
          <a:prstGeom prst="rect">
            <a:avLst/>
          </a:prstGeom>
          <a:noFill/>
          <a:ln/>
        </p:spPr>
        <p:txBody>
          <a:bodyPr wrap="square" rtlCol="0" anchor="ctr"/>
          <a:lstStyle/>
          <a:p>
            <a:pPr marL="0" indent="0">
              <a:lnSpc>
                <a:spcPct val="105000"/>
              </a:lnSpc>
              <a:buNone/>
            </a:pPr>
            <a:r>
              <a:rPr lang="en-US" sz="2100" b="1" dirty="0">
                <a:solidFill>
                  <a:srgbClr val="1C8C96"/>
                </a:solidFill>
                <a:latin typeface="Calibri" pitchFamily="34" charset="0"/>
                <a:ea typeface="Calibri" pitchFamily="34" charset="-122"/>
                <a:cs typeface="Calibri" pitchFamily="34" charset="-120"/>
              </a:rPr>
              <a:t>25. September</a:t>
            </a:r>
            <a:endParaRPr lang="en-US" sz="2100" dirty="0"/>
          </a:p>
        </p:txBody>
      </p:sp>
      <p:sp>
        <p:nvSpPr>
          <p:cNvPr id="13" name="Text 11"/>
          <p:cNvSpPr/>
          <p:nvPr/>
        </p:nvSpPr>
        <p:spPr>
          <a:xfrm>
            <a:off x="8412480" y="3977640"/>
            <a:ext cx="2971800" cy="1051560"/>
          </a:xfrm>
          <a:prstGeom prst="rect">
            <a:avLst/>
          </a:prstGeom>
          <a:noFill/>
          <a:ln/>
        </p:spPr>
        <p:txBody>
          <a:bodyPr wrap="square" rtlCol="0" anchor="ctr"/>
          <a:lstStyle/>
          <a:p>
            <a:pPr marL="0" indent="0">
              <a:lnSpc>
                <a:spcPct val="125000"/>
              </a:lnSpc>
              <a:buNone/>
            </a:pPr>
            <a:r>
              <a:rPr lang="en-US" sz="1250" dirty="0" err="1">
                <a:solidFill>
                  <a:srgbClr val="565655"/>
                </a:solidFill>
                <a:latin typeface="Calibri" pitchFamily="34" charset="0"/>
                <a:ea typeface="Calibri" pitchFamily="34" charset="-122"/>
                <a:cs typeface="Calibri" pitchFamily="34" charset="-120"/>
              </a:rPr>
              <a:t>Abschluss</a:t>
            </a:r>
            <a:r>
              <a:rPr lang="en-US" sz="1250" dirty="0">
                <a:solidFill>
                  <a:srgbClr val="565655"/>
                </a:solidFill>
                <a:latin typeface="Calibri" pitchFamily="34" charset="0"/>
                <a:ea typeface="Calibri" pitchFamily="34" charset="-122"/>
                <a:cs typeface="Calibri" pitchFamily="34" charset="-120"/>
              </a:rPr>
              <a:t> in den Gemeinden </a:t>
            </a:r>
            <a:r>
              <a:rPr lang="en-US" sz="1250" dirty="0" err="1">
                <a:solidFill>
                  <a:srgbClr val="565655"/>
                </a:solidFill>
                <a:latin typeface="Calibri" pitchFamily="34" charset="0"/>
                <a:ea typeface="Calibri" pitchFamily="34" charset="-122"/>
                <a:cs typeface="Calibri" pitchFamily="34" charset="-120"/>
              </a:rPr>
              <a:t>oder</a:t>
            </a:r>
            <a:r>
              <a:rPr lang="en-US" sz="1250" dirty="0">
                <a:solidFill>
                  <a:srgbClr val="565655"/>
                </a:solidFill>
                <a:latin typeface="Calibri" pitchFamily="34" charset="0"/>
                <a:ea typeface="Calibri" pitchFamily="34" charset="-122"/>
                <a:cs typeface="Calibri" pitchFamily="34" charset="-120"/>
              </a:rPr>
              <a:t> </a:t>
            </a:r>
            <a:r>
              <a:rPr lang="en-US" sz="1250" dirty="0" err="1">
                <a:solidFill>
                  <a:srgbClr val="565655"/>
                </a:solidFill>
                <a:latin typeface="Calibri" pitchFamily="34" charset="0"/>
                <a:ea typeface="Calibri" pitchFamily="34" charset="-122"/>
                <a:cs typeface="Calibri" pitchFamily="34" charset="-120"/>
              </a:rPr>
              <a:t>im</a:t>
            </a:r>
            <a:r>
              <a:rPr lang="en-US" sz="1250" dirty="0">
                <a:solidFill>
                  <a:srgbClr val="565655"/>
                </a:solidFill>
                <a:latin typeface="Calibri" pitchFamily="34" charset="0"/>
                <a:ea typeface="Calibri" pitchFamily="34" charset="-122"/>
                <a:cs typeface="Calibri" pitchFamily="34" charset="-120"/>
              </a:rPr>
              <a:t> </a:t>
            </a:r>
            <a:r>
              <a:rPr lang="en-US" sz="1250" dirty="0" err="1">
                <a:solidFill>
                  <a:srgbClr val="565655"/>
                </a:solidFill>
                <a:latin typeface="Calibri" pitchFamily="34" charset="0"/>
                <a:ea typeface="Calibri" pitchFamily="34" charset="-122"/>
                <a:cs typeface="Calibri" pitchFamily="34" charset="-120"/>
              </a:rPr>
              <a:t>Bezirk</a:t>
            </a:r>
            <a:endParaRPr lang="en-US" sz="1250" dirty="0"/>
          </a:p>
        </p:txBody>
      </p:sp>
      <p:pic>
        <p:nvPicPr>
          <p:cNvPr id="14" name="Image 0" descr="assets/logo_turquoise.png"/>
          <p:cNvPicPr>
            <a:picLocks noChangeAspect="1"/>
          </p:cNvPicPr>
          <p:nvPr/>
        </p:nvPicPr>
        <p:blipFill>
          <a:blip r:embed="rId3"/>
          <a:stretch>
            <a:fillRect/>
          </a:stretch>
        </p:blipFill>
        <p:spPr>
          <a:xfrm>
            <a:off x="11292840" y="457200"/>
            <a:ext cx="457200" cy="457200"/>
          </a:xfrm>
          <a:prstGeom prst="rect">
            <a:avLst/>
          </a:prstGeom>
        </p:spPr>
      </p:pic>
      <p:sp>
        <p:nvSpPr>
          <p:cNvPr id="16" name="Text 13"/>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E6E6E"/>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9144000" cy="320040"/>
          </a:xfrm>
          <a:prstGeom prst="rect">
            <a:avLst/>
          </a:prstGeom>
          <a:noFill/>
          <a:ln/>
        </p:spPr>
        <p:txBody>
          <a:bodyPr wrap="square" rtlCol="0" anchor="ctr"/>
          <a:lstStyle/>
          <a:p>
            <a:pPr marL="0" indent="0">
              <a:buNone/>
            </a:pPr>
            <a:r>
              <a:rPr lang="en-US" sz="1300" b="1" kern="0" spc="200" dirty="0">
                <a:solidFill>
                  <a:srgbClr val="29B8C5"/>
                </a:solidFill>
                <a:latin typeface="Calibri" pitchFamily="34" charset="0"/>
                <a:ea typeface="Calibri" pitchFamily="34" charset="-122"/>
                <a:cs typeface="Calibri" pitchFamily="34" charset="-120"/>
              </a:rPr>
              <a:t>WEN WIR ERREICHEN WOLLEN</a:t>
            </a:r>
            <a:endParaRPr lang="en-US" sz="1300" dirty="0"/>
          </a:p>
        </p:txBody>
      </p:sp>
      <p:sp>
        <p:nvSpPr>
          <p:cNvPr id="3" name="Text 1"/>
          <p:cNvSpPr txBox="1"/>
          <p:nvPr/>
        </p:nvSpPr>
        <p:spPr>
          <a:xfrm>
            <a:off x="640080" y="749808"/>
            <a:ext cx="10607040" cy="731520"/>
          </a:xfrm>
          <a:prstGeom prst="rect">
            <a:avLst/>
          </a:prstGeom>
          <a:noFill/>
          <a:ln/>
        </p:spPr>
        <p:txBody>
          <a:bodyPr wrap="square" rtlCol="0" anchor="ctr"/>
          <a:lstStyle/>
          <a:p>
            <a:pPr marL="0" indent="0">
              <a:buNone/>
            </a:pPr>
            <a:r>
              <a:rPr lang="en-US" sz="3000" b="1" dirty="0">
                <a:solidFill>
                  <a:srgbClr val="262626"/>
                </a:solidFill>
                <a:latin typeface="Calibri" pitchFamily="34" charset="0"/>
                <a:ea typeface="Calibri" pitchFamily="34" charset="-122"/>
                <a:cs typeface="Calibri" pitchFamily="34" charset="-120"/>
              </a:rPr>
              <a:t>Menschen mit einem vagen Bild von Jesus</a:t>
            </a:r>
            <a:endParaRPr lang="en-US" sz="3000" dirty="0"/>
          </a:p>
        </p:txBody>
      </p:sp>
      <p:sp>
        <p:nvSpPr>
          <p:cNvPr id="4" name="Text 2"/>
          <p:cNvSpPr/>
          <p:nvPr/>
        </p:nvSpPr>
        <p:spPr>
          <a:xfrm>
            <a:off x="640080" y="1600200"/>
            <a:ext cx="10607040" cy="1005840"/>
          </a:xfrm>
          <a:prstGeom prst="rect">
            <a:avLst/>
          </a:prstGeom>
          <a:noFill/>
          <a:ln/>
        </p:spPr>
        <p:txBody>
          <a:bodyPr wrap="square" rtlCol="0" anchor="ctr"/>
          <a:lstStyle/>
          <a:p>
            <a:pPr marL="0" indent="0">
              <a:lnSpc>
                <a:spcPct val="125000"/>
              </a:lnSpc>
              <a:buNone/>
            </a:pPr>
            <a:r>
              <a:rPr lang="en-US" sz="1500" dirty="0">
                <a:solidFill>
                  <a:srgbClr val="565655"/>
                </a:solidFill>
                <a:latin typeface="Calibri" pitchFamily="34" charset="0"/>
                <a:ea typeface="Calibri" pitchFamily="34" charset="-122"/>
                <a:cs typeface="Calibri" pitchFamily="34" charset="-120"/>
              </a:rPr>
              <a:t>Im Zentrum stehen Menschen, die dem Glauben grundsätzlich offen gegenüberstehen, aber nur eine vage oder unvollständige Vorstellung von Jesus haben. Sie sollen entdecken, dass Jesus konkret mit ihrem Leben zu tun hat.</a:t>
            </a:r>
            <a:endParaRPr lang="en-US" sz="1500" dirty="0"/>
          </a:p>
        </p:txBody>
      </p:sp>
      <p:sp>
        <p:nvSpPr>
          <p:cNvPr id="5" name="Shape 3"/>
          <p:cNvSpPr/>
          <p:nvPr/>
        </p:nvSpPr>
        <p:spPr>
          <a:xfrm>
            <a:off x="640080" y="2971800"/>
            <a:ext cx="2560320" cy="2377440"/>
          </a:xfrm>
          <a:prstGeom prst="roundRect">
            <a:avLst>
              <a:gd name="adj" fmla="val 3077"/>
            </a:avLst>
          </a:prstGeom>
          <a:solidFill>
            <a:srgbClr val="EAF6F8"/>
          </a:solidFill>
          <a:ln/>
        </p:spPr>
        <p:txBody>
          <a:bodyPr/>
          <a:lstStyle/>
          <a:p>
            <a:endParaRPr lang="de-CH"/>
          </a:p>
        </p:txBody>
      </p:sp>
      <p:sp>
        <p:nvSpPr>
          <p:cNvPr id="6" name="Shape 4"/>
          <p:cNvSpPr/>
          <p:nvPr/>
        </p:nvSpPr>
        <p:spPr>
          <a:xfrm>
            <a:off x="896112" y="3246120"/>
            <a:ext cx="457200" cy="457200"/>
          </a:xfrm>
          <a:prstGeom prst="ellipse">
            <a:avLst/>
          </a:prstGeom>
          <a:solidFill>
            <a:srgbClr val="F28B0D"/>
          </a:solidFill>
          <a:ln/>
        </p:spPr>
        <p:txBody>
          <a:bodyPr/>
          <a:lstStyle/>
          <a:p>
            <a:endParaRPr lang="de-CH"/>
          </a:p>
        </p:txBody>
      </p:sp>
      <p:sp>
        <p:nvSpPr>
          <p:cNvPr id="7" name="Text 5"/>
          <p:cNvSpPr txBox="1"/>
          <p:nvPr/>
        </p:nvSpPr>
        <p:spPr>
          <a:xfrm>
            <a:off x="896112" y="3246120"/>
            <a:ext cx="457200" cy="45720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8" name="Text 6"/>
          <p:cNvSpPr/>
          <p:nvPr/>
        </p:nvSpPr>
        <p:spPr>
          <a:xfrm>
            <a:off x="896112" y="3749040"/>
            <a:ext cx="2048256" cy="1371600"/>
          </a:xfrm>
          <a:prstGeom prst="rect">
            <a:avLst/>
          </a:prstGeom>
          <a:noFill/>
          <a:ln/>
        </p:spPr>
        <p:txBody>
          <a:bodyPr wrap="square" rtlCol="0" anchor="ctr"/>
          <a:lstStyle/>
          <a:p>
            <a:pPr marL="0" indent="0">
              <a:lnSpc>
                <a:spcPct val="125000"/>
              </a:lnSpc>
              <a:buNone/>
            </a:pPr>
            <a:r>
              <a:rPr lang="en-US" sz="1300" dirty="0">
                <a:solidFill>
                  <a:srgbClr val="262626"/>
                </a:solidFill>
                <a:latin typeface="Calibri" pitchFamily="34" charset="0"/>
                <a:ea typeface="Calibri" pitchFamily="34" charset="-122"/>
                <a:cs typeface="Calibri" pitchFamily="34" charset="-120"/>
              </a:rPr>
              <a:t>Spirituell offen, aber ohne Bezug zur Kirche</a:t>
            </a:r>
            <a:endParaRPr lang="en-US" sz="1300" dirty="0"/>
          </a:p>
        </p:txBody>
      </p:sp>
      <p:sp>
        <p:nvSpPr>
          <p:cNvPr id="9" name="Shape 7"/>
          <p:cNvSpPr/>
          <p:nvPr/>
        </p:nvSpPr>
        <p:spPr>
          <a:xfrm>
            <a:off x="3401568" y="2971800"/>
            <a:ext cx="2560320" cy="2377440"/>
          </a:xfrm>
          <a:prstGeom prst="roundRect">
            <a:avLst>
              <a:gd name="adj" fmla="val 3077"/>
            </a:avLst>
          </a:prstGeom>
          <a:solidFill>
            <a:srgbClr val="EAF6F8"/>
          </a:solidFill>
          <a:ln/>
        </p:spPr>
        <p:txBody>
          <a:bodyPr/>
          <a:lstStyle/>
          <a:p>
            <a:endParaRPr lang="de-CH"/>
          </a:p>
        </p:txBody>
      </p:sp>
      <p:sp>
        <p:nvSpPr>
          <p:cNvPr id="10" name="Shape 8"/>
          <p:cNvSpPr/>
          <p:nvPr/>
        </p:nvSpPr>
        <p:spPr>
          <a:xfrm>
            <a:off x="3657600" y="3246120"/>
            <a:ext cx="457200" cy="457200"/>
          </a:xfrm>
          <a:prstGeom prst="ellipse">
            <a:avLst/>
          </a:prstGeom>
          <a:solidFill>
            <a:srgbClr val="F28B0D"/>
          </a:solidFill>
          <a:ln/>
        </p:spPr>
        <p:txBody>
          <a:bodyPr/>
          <a:lstStyle/>
          <a:p>
            <a:endParaRPr lang="de-CH"/>
          </a:p>
        </p:txBody>
      </p:sp>
      <p:sp>
        <p:nvSpPr>
          <p:cNvPr id="11" name="Text 9"/>
          <p:cNvSpPr txBox="1"/>
          <p:nvPr/>
        </p:nvSpPr>
        <p:spPr>
          <a:xfrm>
            <a:off x="3657600" y="3246120"/>
            <a:ext cx="457200" cy="45720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2" name="Text 10"/>
          <p:cNvSpPr/>
          <p:nvPr/>
        </p:nvSpPr>
        <p:spPr>
          <a:xfrm>
            <a:off x="3657600" y="3749040"/>
            <a:ext cx="2048256" cy="1371600"/>
          </a:xfrm>
          <a:prstGeom prst="rect">
            <a:avLst/>
          </a:prstGeom>
          <a:noFill/>
          <a:ln/>
        </p:spPr>
        <p:txBody>
          <a:bodyPr wrap="square" rtlCol="0" anchor="ctr"/>
          <a:lstStyle/>
          <a:p>
            <a:pPr marL="0" indent="0">
              <a:lnSpc>
                <a:spcPct val="125000"/>
              </a:lnSpc>
              <a:buNone/>
            </a:pPr>
            <a:r>
              <a:rPr lang="en-US" sz="1300" dirty="0">
                <a:solidFill>
                  <a:srgbClr val="262626"/>
                </a:solidFill>
                <a:latin typeface="Calibri" pitchFamily="34" charset="0"/>
                <a:ea typeface="Calibri" pitchFamily="34" charset="-122"/>
                <a:cs typeface="Calibri" pitchFamily="34" charset="-120"/>
              </a:rPr>
              <a:t>Menschen am Rand der Gemeinde</a:t>
            </a:r>
            <a:endParaRPr lang="en-US" sz="1300" dirty="0"/>
          </a:p>
        </p:txBody>
      </p:sp>
      <p:sp>
        <p:nvSpPr>
          <p:cNvPr id="13" name="Shape 11"/>
          <p:cNvSpPr/>
          <p:nvPr/>
        </p:nvSpPr>
        <p:spPr>
          <a:xfrm>
            <a:off x="6163056" y="2971800"/>
            <a:ext cx="2560320" cy="2377440"/>
          </a:xfrm>
          <a:prstGeom prst="roundRect">
            <a:avLst>
              <a:gd name="adj" fmla="val 3077"/>
            </a:avLst>
          </a:prstGeom>
          <a:solidFill>
            <a:srgbClr val="EAF6F8"/>
          </a:solidFill>
          <a:ln/>
        </p:spPr>
        <p:txBody>
          <a:bodyPr/>
          <a:lstStyle/>
          <a:p>
            <a:endParaRPr lang="de-CH"/>
          </a:p>
        </p:txBody>
      </p:sp>
      <p:sp>
        <p:nvSpPr>
          <p:cNvPr id="14" name="Shape 12"/>
          <p:cNvSpPr/>
          <p:nvPr/>
        </p:nvSpPr>
        <p:spPr>
          <a:xfrm>
            <a:off x="6419088" y="3246120"/>
            <a:ext cx="457200" cy="457200"/>
          </a:xfrm>
          <a:prstGeom prst="ellipse">
            <a:avLst/>
          </a:prstGeom>
          <a:solidFill>
            <a:srgbClr val="F28B0D"/>
          </a:solidFill>
          <a:ln/>
        </p:spPr>
        <p:txBody>
          <a:bodyPr/>
          <a:lstStyle/>
          <a:p>
            <a:endParaRPr lang="de-CH"/>
          </a:p>
        </p:txBody>
      </p:sp>
      <p:sp>
        <p:nvSpPr>
          <p:cNvPr id="15" name="Text 13"/>
          <p:cNvSpPr txBox="1"/>
          <p:nvPr/>
        </p:nvSpPr>
        <p:spPr>
          <a:xfrm>
            <a:off x="6419088" y="3246120"/>
            <a:ext cx="457200" cy="45720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6" name="Text 14"/>
          <p:cNvSpPr/>
          <p:nvPr/>
        </p:nvSpPr>
        <p:spPr>
          <a:xfrm>
            <a:off x="6419088" y="3749040"/>
            <a:ext cx="2048256" cy="1371600"/>
          </a:xfrm>
          <a:prstGeom prst="rect">
            <a:avLst/>
          </a:prstGeom>
          <a:noFill/>
          <a:ln/>
        </p:spPr>
        <p:txBody>
          <a:bodyPr wrap="square" rtlCol="0" anchor="ctr"/>
          <a:lstStyle/>
          <a:p>
            <a:pPr marL="0" indent="0">
              <a:lnSpc>
                <a:spcPct val="125000"/>
              </a:lnSpc>
              <a:buNone/>
            </a:pPr>
            <a:r>
              <a:rPr lang="en-US" sz="1300" dirty="0">
                <a:solidFill>
                  <a:srgbClr val="262626"/>
                </a:solidFill>
                <a:latin typeface="Calibri" pitchFamily="34" charset="0"/>
                <a:ea typeface="Calibri" pitchFamily="34" charset="-122"/>
                <a:cs typeface="Calibri" pitchFamily="34" charset="-120"/>
              </a:rPr>
              <a:t>Früher regelmässig dabei, heute kaum noch da</a:t>
            </a:r>
            <a:endParaRPr lang="en-US" sz="1300" dirty="0"/>
          </a:p>
        </p:txBody>
      </p:sp>
      <p:sp>
        <p:nvSpPr>
          <p:cNvPr id="17" name="Shape 15"/>
          <p:cNvSpPr/>
          <p:nvPr/>
        </p:nvSpPr>
        <p:spPr>
          <a:xfrm>
            <a:off x="8924544" y="2971800"/>
            <a:ext cx="2560320" cy="2377440"/>
          </a:xfrm>
          <a:prstGeom prst="roundRect">
            <a:avLst>
              <a:gd name="adj" fmla="val 3077"/>
            </a:avLst>
          </a:prstGeom>
          <a:solidFill>
            <a:srgbClr val="EAF6F8"/>
          </a:solidFill>
          <a:ln/>
        </p:spPr>
        <p:txBody>
          <a:bodyPr/>
          <a:lstStyle/>
          <a:p>
            <a:endParaRPr lang="de-CH"/>
          </a:p>
        </p:txBody>
      </p:sp>
      <p:sp>
        <p:nvSpPr>
          <p:cNvPr id="18" name="Shape 16"/>
          <p:cNvSpPr/>
          <p:nvPr/>
        </p:nvSpPr>
        <p:spPr>
          <a:xfrm>
            <a:off x="9180576" y="3246120"/>
            <a:ext cx="457200" cy="457200"/>
          </a:xfrm>
          <a:prstGeom prst="ellipse">
            <a:avLst/>
          </a:prstGeom>
          <a:solidFill>
            <a:srgbClr val="F28B0D"/>
          </a:solidFill>
          <a:ln/>
        </p:spPr>
        <p:txBody>
          <a:bodyPr/>
          <a:lstStyle/>
          <a:p>
            <a:endParaRPr lang="de-CH"/>
          </a:p>
        </p:txBody>
      </p:sp>
      <p:sp>
        <p:nvSpPr>
          <p:cNvPr id="19" name="Text 17"/>
          <p:cNvSpPr txBox="1"/>
          <p:nvPr/>
        </p:nvSpPr>
        <p:spPr>
          <a:xfrm>
            <a:off x="9180576" y="3246120"/>
            <a:ext cx="457200" cy="45720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20" name="Text 18"/>
          <p:cNvSpPr/>
          <p:nvPr/>
        </p:nvSpPr>
        <p:spPr>
          <a:xfrm>
            <a:off x="9180576" y="3749040"/>
            <a:ext cx="2048256" cy="1371600"/>
          </a:xfrm>
          <a:prstGeom prst="rect">
            <a:avLst/>
          </a:prstGeom>
          <a:noFill/>
          <a:ln/>
        </p:spPr>
        <p:txBody>
          <a:bodyPr wrap="square" rtlCol="0" anchor="ctr"/>
          <a:lstStyle/>
          <a:p>
            <a:pPr marL="0" indent="0">
              <a:lnSpc>
                <a:spcPct val="125000"/>
              </a:lnSpc>
              <a:buNone/>
            </a:pPr>
            <a:r>
              <a:rPr lang="en-US" sz="1300" dirty="0">
                <a:solidFill>
                  <a:srgbClr val="262626"/>
                </a:solidFill>
                <a:latin typeface="Calibri" pitchFamily="34" charset="0"/>
                <a:ea typeface="Calibri" pitchFamily="34" charset="-122"/>
                <a:cs typeface="Calibri" pitchFamily="34" charset="-120"/>
              </a:rPr>
              <a:t>Familien mit punktuellem Kontakt (z. B. an Feiertagen)</a:t>
            </a:r>
            <a:endParaRPr lang="en-US" sz="1300" dirty="0"/>
          </a:p>
        </p:txBody>
      </p:sp>
      <p:pic>
        <p:nvPicPr>
          <p:cNvPr id="21" name="Image 0" descr="assets/logo_turquoise.png"/>
          <p:cNvPicPr>
            <a:picLocks noChangeAspect="1"/>
          </p:cNvPicPr>
          <p:nvPr/>
        </p:nvPicPr>
        <p:blipFill>
          <a:blip r:embed="rId3"/>
          <a:stretch>
            <a:fillRect/>
          </a:stretch>
        </p:blipFill>
        <p:spPr>
          <a:xfrm>
            <a:off x="11292840" y="457200"/>
            <a:ext cx="457200" cy="457200"/>
          </a:xfrm>
          <a:prstGeom prst="rect">
            <a:avLst/>
          </a:prstGeom>
        </p:spPr>
      </p:pic>
      <p:sp>
        <p:nvSpPr>
          <p:cNvPr id="23" name="Text 20"/>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E6E6E"/>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9144000" cy="320040"/>
          </a:xfrm>
          <a:prstGeom prst="rect">
            <a:avLst/>
          </a:prstGeom>
          <a:noFill/>
          <a:ln/>
        </p:spPr>
        <p:txBody>
          <a:bodyPr wrap="square" rtlCol="0" anchor="ctr"/>
          <a:lstStyle/>
          <a:p>
            <a:pPr marL="0" indent="0">
              <a:buNone/>
            </a:pPr>
            <a:r>
              <a:rPr lang="en-US" sz="1300" b="1" kern="0" spc="200" dirty="0">
                <a:solidFill>
                  <a:srgbClr val="29B8C5"/>
                </a:solidFill>
                <a:latin typeface="Calibri" pitchFamily="34" charset="0"/>
                <a:ea typeface="Calibri" pitchFamily="34" charset="-122"/>
                <a:cs typeface="Calibri" pitchFamily="34" charset="-120"/>
              </a:rPr>
              <a:t>NUTZEN FÜR UNSERE GEMEINDE</a:t>
            </a:r>
            <a:endParaRPr lang="en-US" sz="1300" dirty="0"/>
          </a:p>
        </p:txBody>
      </p:sp>
      <p:sp>
        <p:nvSpPr>
          <p:cNvPr id="3" name="Text 1"/>
          <p:cNvSpPr txBox="1"/>
          <p:nvPr/>
        </p:nvSpPr>
        <p:spPr>
          <a:xfrm>
            <a:off x="640080" y="749808"/>
            <a:ext cx="10607040" cy="731520"/>
          </a:xfrm>
          <a:prstGeom prst="rect">
            <a:avLst/>
          </a:prstGeom>
          <a:noFill/>
          <a:ln/>
        </p:spPr>
        <p:txBody>
          <a:bodyPr wrap="square" rtlCol="0" anchor="ctr"/>
          <a:lstStyle/>
          <a:p>
            <a:pPr marL="0" indent="0">
              <a:buNone/>
            </a:pPr>
            <a:r>
              <a:rPr lang="en-US" sz="3000" b="1" dirty="0">
                <a:solidFill>
                  <a:srgbClr val="262626"/>
                </a:solidFill>
                <a:latin typeface="Calibri" pitchFamily="34" charset="0"/>
                <a:ea typeface="Calibri" pitchFamily="34" charset="-122"/>
                <a:cs typeface="Calibri" pitchFamily="34" charset="-120"/>
              </a:rPr>
              <a:t>Was OneVoice27 unserer Gemeinde bringt</a:t>
            </a:r>
            <a:endParaRPr lang="en-US" sz="3000" dirty="0"/>
          </a:p>
        </p:txBody>
      </p:sp>
      <p:sp>
        <p:nvSpPr>
          <p:cNvPr id="5" name="Shape 3"/>
          <p:cNvSpPr/>
          <p:nvPr/>
        </p:nvSpPr>
        <p:spPr>
          <a:xfrm>
            <a:off x="640080" y="2240280"/>
            <a:ext cx="5257800" cy="1005840"/>
          </a:xfrm>
          <a:prstGeom prst="roundRect">
            <a:avLst>
              <a:gd name="adj" fmla="val 7273"/>
            </a:avLst>
          </a:prstGeom>
          <a:solidFill>
            <a:srgbClr val="EAF6F8"/>
          </a:solidFill>
          <a:ln/>
        </p:spPr>
        <p:txBody>
          <a:bodyPr/>
          <a:lstStyle/>
          <a:p>
            <a:endParaRPr lang="de-CH"/>
          </a:p>
        </p:txBody>
      </p:sp>
      <p:sp>
        <p:nvSpPr>
          <p:cNvPr id="6" name="Shape 4"/>
          <p:cNvSpPr/>
          <p:nvPr/>
        </p:nvSpPr>
        <p:spPr>
          <a:xfrm>
            <a:off x="841248" y="2569464"/>
            <a:ext cx="347472" cy="347472"/>
          </a:xfrm>
          <a:prstGeom prst="ellipse">
            <a:avLst/>
          </a:prstGeom>
          <a:solidFill>
            <a:srgbClr val="29B8C5"/>
          </a:solidFill>
          <a:ln/>
        </p:spPr>
        <p:txBody>
          <a:bodyPr/>
          <a:lstStyle/>
          <a:p>
            <a:endParaRPr lang="de-CH"/>
          </a:p>
        </p:txBody>
      </p:sp>
      <p:sp>
        <p:nvSpPr>
          <p:cNvPr id="7" name="Text 5"/>
          <p:cNvSpPr/>
          <p:nvPr/>
        </p:nvSpPr>
        <p:spPr>
          <a:xfrm>
            <a:off x="841248" y="2569464"/>
            <a:ext cx="347472" cy="347472"/>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a:t>
            </a:r>
            <a:endParaRPr lang="en-US" sz="1500" dirty="0"/>
          </a:p>
        </p:txBody>
      </p:sp>
      <p:sp>
        <p:nvSpPr>
          <p:cNvPr id="8" name="Text 6"/>
          <p:cNvSpPr/>
          <p:nvPr/>
        </p:nvSpPr>
        <p:spPr>
          <a:xfrm>
            <a:off x="1325880" y="2240280"/>
            <a:ext cx="4343400" cy="1005840"/>
          </a:xfrm>
          <a:prstGeom prst="rect">
            <a:avLst/>
          </a:prstGeom>
          <a:noFill/>
          <a:ln/>
        </p:spPr>
        <p:txBody>
          <a:bodyPr wrap="square" rtlCol="0" anchor="ctr"/>
          <a:lstStyle/>
          <a:p>
            <a:pPr marL="0" indent="0">
              <a:lnSpc>
                <a:spcPct val="115000"/>
              </a:lnSpc>
              <a:buNone/>
            </a:pPr>
            <a:r>
              <a:rPr lang="en-US" sz="1350" dirty="0">
                <a:solidFill>
                  <a:srgbClr val="262626"/>
                </a:solidFill>
                <a:latin typeface="Calibri" pitchFamily="34" charset="0"/>
                <a:ea typeface="Calibri" pitchFamily="34" charset="-122"/>
                <a:cs typeface="Calibri" pitchFamily="34" charset="-120"/>
              </a:rPr>
              <a:t>Zugang zu einer bestehenden, </a:t>
            </a:r>
            <a:r>
              <a:rPr lang="en-US" sz="1350" dirty="0" err="1">
                <a:solidFill>
                  <a:srgbClr val="262626"/>
                </a:solidFill>
                <a:latin typeface="Calibri" pitchFamily="34" charset="0"/>
                <a:ea typeface="Calibri" pitchFamily="34" charset="-122"/>
                <a:cs typeface="Calibri" pitchFamily="34" charset="-120"/>
              </a:rPr>
              <a:t>fertigen</a:t>
            </a:r>
            <a:r>
              <a:rPr lang="en-US" sz="1350" dirty="0">
                <a:solidFill>
                  <a:srgbClr val="262626"/>
                </a:solidFill>
                <a:latin typeface="Calibri" pitchFamily="34" charset="0"/>
                <a:ea typeface="Calibri" pitchFamily="34" charset="-122"/>
                <a:cs typeface="Calibri" pitchFamily="34" charset="-120"/>
              </a:rPr>
              <a:t> </a:t>
            </a:r>
            <a:r>
              <a:rPr lang="en-US" sz="1350" dirty="0" err="1">
                <a:solidFill>
                  <a:srgbClr val="262626"/>
                </a:solidFill>
                <a:latin typeface="Calibri" pitchFamily="34" charset="0"/>
                <a:ea typeface="Calibri" pitchFamily="34" charset="-122"/>
                <a:cs typeface="Calibri" pitchFamily="34" charset="-120"/>
              </a:rPr>
              <a:t>Kampagne</a:t>
            </a:r>
            <a:r>
              <a:rPr lang="en-US" sz="1350" dirty="0">
                <a:solidFill>
                  <a:srgbClr val="262626"/>
                </a:solidFill>
                <a:latin typeface="Calibri" pitchFamily="34" charset="0"/>
                <a:ea typeface="Calibri" pitchFamily="34" charset="-122"/>
                <a:cs typeface="Calibri" pitchFamily="34" charset="-120"/>
              </a:rPr>
              <a:t> </a:t>
            </a:r>
            <a:r>
              <a:rPr lang="en-US" sz="1350" dirty="0" err="1">
                <a:solidFill>
                  <a:srgbClr val="262626"/>
                </a:solidFill>
                <a:latin typeface="Calibri" pitchFamily="34" charset="0"/>
                <a:ea typeface="Calibri" pitchFamily="34" charset="-122"/>
                <a:cs typeface="Calibri" pitchFamily="34" charset="-120"/>
              </a:rPr>
              <a:t>aber</a:t>
            </a:r>
            <a:r>
              <a:rPr lang="en-US" sz="1350" dirty="0">
                <a:solidFill>
                  <a:srgbClr val="262626"/>
                </a:solidFill>
                <a:latin typeface="Calibri" pitchFamily="34" charset="0"/>
                <a:ea typeface="Calibri" pitchFamily="34" charset="-122"/>
                <a:cs typeface="Calibri" pitchFamily="34" charset="-120"/>
              </a:rPr>
              <a:t> </a:t>
            </a:r>
            <a:r>
              <a:rPr lang="en-US" sz="1350" dirty="0" err="1">
                <a:solidFill>
                  <a:srgbClr val="262626"/>
                </a:solidFill>
                <a:latin typeface="Calibri" pitchFamily="34" charset="0"/>
                <a:ea typeface="Calibri" pitchFamily="34" charset="-122"/>
                <a:cs typeface="Calibri" pitchFamily="34" charset="-120"/>
              </a:rPr>
              <a:t>auch</a:t>
            </a:r>
            <a:r>
              <a:rPr lang="en-US" sz="1350" dirty="0">
                <a:solidFill>
                  <a:srgbClr val="262626"/>
                </a:solidFill>
                <a:latin typeface="Calibri" pitchFamily="34" charset="0"/>
                <a:ea typeface="Calibri" pitchFamily="34" charset="-122"/>
                <a:cs typeface="Calibri" pitchFamily="34" charset="-120"/>
              </a:rPr>
              <a:t> </a:t>
            </a:r>
            <a:r>
              <a:rPr lang="en-US" sz="1350" dirty="0" err="1">
                <a:solidFill>
                  <a:srgbClr val="262626"/>
                </a:solidFill>
                <a:latin typeface="Calibri" pitchFamily="34" charset="0"/>
                <a:ea typeface="Calibri" pitchFamily="34" charset="-122"/>
                <a:cs typeface="Calibri" pitchFamily="34" charset="-120"/>
              </a:rPr>
              <a:t>freie</a:t>
            </a:r>
            <a:r>
              <a:rPr lang="en-US" sz="1350" dirty="0">
                <a:solidFill>
                  <a:srgbClr val="262626"/>
                </a:solidFill>
                <a:latin typeface="Calibri" pitchFamily="34" charset="0"/>
                <a:ea typeface="Calibri" pitchFamily="34" charset="-122"/>
                <a:cs typeface="Calibri" pitchFamily="34" charset="-120"/>
              </a:rPr>
              <a:t> Wahl, was man </a:t>
            </a:r>
            <a:r>
              <a:rPr lang="en-US" sz="1350" dirty="0" err="1">
                <a:solidFill>
                  <a:srgbClr val="262626"/>
                </a:solidFill>
                <a:latin typeface="Calibri" pitchFamily="34" charset="0"/>
                <a:ea typeface="Calibri" pitchFamily="34" charset="-122"/>
                <a:cs typeface="Calibri" pitchFamily="34" charset="-120"/>
              </a:rPr>
              <a:t>als</a:t>
            </a:r>
            <a:r>
              <a:rPr lang="en-US" sz="1350" dirty="0">
                <a:solidFill>
                  <a:srgbClr val="262626"/>
                </a:solidFill>
                <a:latin typeface="Calibri" pitchFamily="34" charset="0"/>
                <a:ea typeface="Calibri" pitchFamily="34" charset="-122"/>
                <a:cs typeface="Calibri" pitchFamily="34" charset="-120"/>
              </a:rPr>
              <a:t> Gemeinde </a:t>
            </a:r>
            <a:r>
              <a:rPr lang="en-US" sz="1350" dirty="0" err="1">
                <a:solidFill>
                  <a:srgbClr val="262626"/>
                </a:solidFill>
                <a:latin typeface="Calibri" pitchFamily="34" charset="0"/>
                <a:ea typeface="Calibri" pitchFamily="34" charset="-122"/>
                <a:cs typeface="Calibri" pitchFamily="34" charset="-120"/>
              </a:rPr>
              <a:t>machen</a:t>
            </a:r>
            <a:r>
              <a:rPr lang="en-US" sz="1350" dirty="0">
                <a:solidFill>
                  <a:srgbClr val="262626"/>
                </a:solidFill>
                <a:latin typeface="Calibri" pitchFamily="34" charset="0"/>
                <a:ea typeface="Calibri" pitchFamily="34" charset="-122"/>
                <a:cs typeface="Calibri" pitchFamily="34" charset="-120"/>
              </a:rPr>
              <a:t> </a:t>
            </a:r>
            <a:r>
              <a:rPr lang="en-US" sz="1350" dirty="0" err="1">
                <a:solidFill>
                  <a:srgbClr val="262626"/>
                </a:solidFill>
                <a:latin typeface="Calibri" pitchFamily="34" charset="0"/>
                <a:ea typeface="Calibri" pitchFamily="34" charset="-122"/>
                <a:cs typeface="Calibri" pitchFamily="34" charset="-120"/>
              </a:rPr>
              <a:t>möchte</a:t>
            </a:r>
            <a:endParaRPr lang="en-US" sz="1350" dirty="0"/>
          </a:p>
        </p:txBody>
      </p:sp>
      <p:sp>
        <p:nvSpPr>
          <p:cNvPr id="9" name="Shape 7"/>
          <p:cNvSpPr/>
          <p:nvPr/>
        </p:nvSpPr>
        <p:spPr>
          <a:xfrm>
            <a:off x="6172200" y="2240280"/>
            <a:ext cx="5257800" cy="1005840"/>
          </a:xfrm>
          <a:prstGeom prst="roundRect">
            <a:avLst>
              <a:gd name="adj" fmla="val 7273"/>
            </a:avLst>
          </a:prstGeom>
          <a:solidFill>
            <a:srgbClr val="EAF6F8"/>
          </a:solidFill>
          <a:ln/>
        </p:spPr>
        <p:txBody>
          <a:bodyPr/>
          <a:lstStyle/>
          <a:p>
            <a:endParaRPr lang="de-CH"/>
          </a:p>
        </p:txBody>
      </p:sp>
      <p:sp>
        <p:nvSpPr>
          <p:cNvPr id="10" name="Shape 8"/>
          <p:cNvSpPr/>
          <p:nvPr/>
        </p:nvSpPr>
        <p:spPr>
          <a:xfrm>
            <a:off x="6373368" y="2569464"/>
            <a:ext cx="347472" cy="347472"/>
          </a:xfrm>
          <a:prstGeom prst="ellipse">
            <a:avLst/>
          </a:prstGeom>
          <a:solidFill>
            <a:srgbClr val="29B8C5"/>
          </a:solidFill>
          <a:ln/>
        </p:spPr>
        <p:txBody>
          <a:bodyPr/>
          <a:lstStyle/>
          <a:p>
            <a:endParaRPr lang="de-CH"/>
          </a:p>
        </p:txBody>
      </p:sp>
      <p:sp>
        <p:nvSpPr>
          <p:cNvPr id="11" name="Text 9"/>
          <p:cNvSpPr/>
          <p:nvPr/>
        </p:nvSpPr>
        <p:spPr>
          <a:xfrm>
            <a:off x="6373368" y="2569464"/>
            <a:ext cx="347472" cy="347472"/>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a:t>
            </a:r>
            <a:endParaRPr lang="en-US" sz="1500" dirty="0"/>
          </a:p>
        </p:txBody>
      </p:sp>
      <p:sp>
        <p:nvSpPr>
          <p:cNvPr id="12" name="Text 10"/>
          <p:cNvSpPr/>
          <p:nvPr/>
        </p:nvSpPr>
        <p:spPr>
          <a:xfrm>
            <a:off x="6858000" y="2240280"/>
            <a:ext cx="4343400" cy="1005840"/>
          </a:xfrm>
          <a:prstGeom prst="rect">
            <a:avLst/>
          </a:prstGeom>
          <a:noFill/>
          <a:ln/>
        </p:spPr>
        <p:txBody>
          <a:bodyPr wrap="square" rtlCol="0" anchor="ctr"/>
          <a:lstStyle/>
          <a:p>
            <a:pPr marL="0" indent="0">
              <a:lnSpc>
                <a:spcPct val="115000"/>
              </a:lnSpc>
              <a:buNone/>
            </a:pPr>
            <a:r>
              <a:rPr lang="en-US" sz="1350" dirty="0">
                <a:solidFill>
                  <a:srgbClr val="262626"/>
                </a:solidFill>
                <a:latin typeface="Calibri" pitchFamily="34" charset="0"/>
                <a:ea typeface="Calibri" pitchFamily="34" charset="-122"/>
                <a:cs typeface="Calibri" pitchFamily="34" charset="-120"/>
              </a:rPr>
              <a:t>Materialien, digitale Angebote und Begleitstrukturen</a:t>
            </a:r>
            <a:endParaRPr lang="en-US" sz="1350" dirty="0"/>
          </a:p>
        </p:txBody>
      </p:sp>
      <p:sp>
        <p:nvSpPr>
          <p:cNvPr id="13" name="Shape 11"/>
          <p:cNvSpPr/>
          <p:nvPr/>
        </p:nvSpPr>
        <p:spPr>
          <a:xfrm>
            <a:off x="640080" y="3383280"/>
            <a:ext cx="5257800" cy="1005840"/>
          </a:xfrm>
          <a:prstGeom prst="roundRect">
            <a:avLst>
              <a:gd name="adj" fmla="val 7273"/>
            </a:avLst>
          </a:prstGeom>
          <a:solidFill>
            <a:srgbClr val="EAF6F8"/>
          </a:solidFill>
          <a:ln/>
        </p:spPr>
        <p:txBody>
          <a:bodyPr/>
          <a:lstStyle/>
          <a:p>
            <a:endParaRPr lang="de-CH"/>
          </a:p>
        </p:txBody>
      </p:sp>
      <p:sp>
        <p:nvSpPr>
          <p:cNvPr id="14" name="Shape 12"/>
          <p:cNvSpPr/>
          <p:nvPr/>
        </p:nvSpPr>
        <p:spPr>
          <a:xfrm>
            <a:off x="841248" y="3712464"/>
            <a:ext cx="347472" cy="347472"/>
          </a:xfrm>
          <a:prstGeom prst="ellipse">
            <a:avLst/>
          </a:prstGeom>
          <a:solidFill>
            <a:srgbClr val="29B8C5"/>
          </a:solidFill>
          <a:ln/>
        </p:spPr>
        <p:txBody>
          <a:bodyPr/>
          <a:lstStyle/>
          <a:p>
            <a:endParaRPr lang="de-CH"/>
          </a:p>
        </p:txBody>
      </p:sp>
      <p:sp>
        <p:nvSpPr>
          <p:cNvPr id="15" name="Text 13"/>
          <p:cNvSpPr/>
          <p:nvPr/>
        </p:nvSpPr>
        <p:spPr>
          <a:xfrm>
            <a:off x="841248" y="3712464"/>
            <a:ext cx="347472" cy="347472"/>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a:t>
            </a:r>
            <a:endParaRPr lang="en-US" sz="1500" dirty="0"/>
          </a:p>
        </p:txBody>
      </p:sp>
      <p:sp>
        <p:nvSpPr>
          <p:cNvPr id="16" name="Text 14"/>
          <p:cNvSpPr/>
          <p:nvPr/>
        </p:nvSpPr>
        <p:spPr>
          <a:xfrm>
            <a:off x="1325880" y="3383280"/>
            <a:ext cx="4343400" cy="1005840"/>
          </a:xfrm>
          <a:prstGeom prst="rect">
            <a:avLst/>
          </a:prstGeom>
          <a:noFill/>
          <a:ln/>
        </p:spPr>
        <p:txBody>
          <a:bodyPr wrap="square" rtlCol="0" anchor="ctr"/>
          <a:lstStyle/>
          <a:p>
            <a:pPr marL="0" indent="0">
              <a:lnSpc>
                <a:spcPct val="115000"/>
              </a:lnSpc>
              <a:buNone/>
            </a:pPr>
            <a:r>
              <a:rPr lang="en-US" sz="1350" dirty="0">
                <a:solidFill>
                  <a:srgbClr val="262626"/>
                </a:solidFill>
                <a:latin typeface="Calibri" pitchFamily="34" charset="0"/>
                <a:ea typeface="Calibri" pitchFamily="34" charset="-122"/>
                <a:cs typeface="Calibri" pitchFamily="34" charset="-120"/>
              </a:rPr>
              <a:t>Unterstützung bei Planung, Vernetzung und Umsetzung</a:t>
            </a:r>
            <a:endParaRPr lang="en-US" sz="1350" dirty="0"/>
          </a:p>
        </p:txBody>
      </p:sp>
      <p:sp>
        <p:nvSpPr>
          <p:cNvPr id="17" name="Shape 15"/>
          <p:cNvSpPr/>
          <p:nvPr/>
        </p:nvSpPr>
        <p:spPr>
          <a:xfrm>
            <a:off x="6172200" y="3383280"/>
            <a:ext cx="5257800" cy="1005840"/>
          </a:xfrm>
          <a:prstGeom prst="roundRect">
            <a:avLst>
              <a:gd name="adj" fmla="val 7273"/>
            </a:avLst>
          </a:prstGeom>
          <a:solidFill>
            <a:srgbClr val="EAF6F8"/>
          </a:solidFill>
          <a:ln/>
        </p:spPr>
        <p:txBody>
          <a:bodyPr/>
          <a:lstStyle/>
          <a:p>
            <a:endParaRPr lang="de-CH"/>
          </a:p>
        </p:txBody>
      </p:sp>
      <p:sp>
        <p:nvSpPr>
          <p:cNvPr id="18" name="Shape 16"/>
          <p:cNvSpPr/>
          <p:nvPr/>
        </p:nvSpPr>
        <p:spPr>
          <a:xfrm>
            <a:off x="6373368" y="3712464"/>
            <a:ext cx="347472" cy="347472"/>
          </a:xfrm>
          <a:prstGeom prst="ellipse">
            <a:avLst/>
          </a:prstGeom>
          <a:solidFill>
            <a:srgbClr val="29B8C5"/>
          </a:solidFill>
          <a:ln/>
        </p:spPr>
        <p:txBody>
          <a:bodyPr/>
          <a:lstStyle/>
          <a:p>
            <a:endParaRPr lang="de-CH"/>
          </a:p>
        </p:txBody>
      </p:sp>
      <p:sp>
        <p:nvSpPr>
          <p:cNvPr id="19" name="Text 17"/>
          <p:cNvSpPr/>
          <p:nvPr/>
        </p:nvSpPr>
        <p:spPr>
          <a:xfrm>
            <a:off x="6373368" y="3712464"/>
            <a:ext cx="347472" cy="347472"/>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a:t>
            </a:r>
            <a:endParaRPr lang="en-US" sz="1500" dirty="0"/>
          </a:p>
        </p:txBody>
      </p:sp>
      <p:sp>
        <p:nvSpPr>
          <p:cNvPr id="20" name="Text 18"/>
          <p:cNvSpPr/>
          <p:nvPr/>
        </p:nvSpPr>
        <p:spPr>
          <a:xfrm>
            <a:off x="6858000" y="3383280"/>
            <a:ext cx="4343400" cy="1005840"/>
          </a:xfrm>
          <a:prstGeom prst="rect">
            <a:avLst/>
          </a:prstGeom>
          <a:noFill/>
          <a:ln/>
        </p:spPr>
        <p:txBody>
          <a:bodyPr wrap="square" rtlCol="0" anchor="ctr"/>
          <a:lstStyle/>
          <a:p>
            <a:pPr marL="0" indent="0">
              <a:lnSpc>
                <a:spcPct val="115000"/>
              </a:lnSpc>
              <a:buNone/>
            </a:pPr>
            <a:r>
              <a:rPr lang="en-US" sz="1350" dirty="0">
                <a:solidFill>
                  <a:srgbClr val="262626"/>
                </a:solidFill>
                <a:latin typeface="Calibri" pitchFamily="34" charset="0"/>
                <a:ea typeface="Calibri" pitchFamily="34" charset="-122"/>
                <a:cs typeface="Calibri" pitchFamily="34" charset="-120"/>
              </a:rPr>
              <a:t>Beteiligungsmöglichkeiten für Gemeindeglieder auf allen Ebenen</a:t>
            </a:r>
            <a:endParaRPr lang="en-US" sz="1350" dirty="0"/>
          </a:p>
        </p:txBody>
      </p:sp>
      <p:sp>
        <p:nvSpPr>
          <p:cNvPr id="21" name="Shape 19"/>
          <p:cNvSpPr/>
          <p:nvPr/>
        </p:nvSpPr>
        <p:spPr>
          <a:xfrm>
            <a:off x="640080" y="4526280"/>
            <a:ext cx="5257800" cy="1005840"/>
          </a:xfrm>
          <a:prstGeom prst="roundRect">
            <a:avLst>
              <a:gd name="adj" fmla="val 7273"/>
            </a:avLst>
          </a:prstGeom>
          <a:solidFill>
            <a:srgbClr val="EAF6F8"/>
          </a:solidFill>
          <a:ln/>
        </p:spPr>
        <p:txBody>
          <a:bodyPr/>
          <a:lstStyle/>
          <a:p>
            <a:endParaRPr lang="de-CH"/>
          </a:p>
        </p:txBody>
      </p:sp>
      <p:sp>
        <p:nvSpPr>
          <p:cNvPr id="22" name="Shape 20"/>
          <p:cNvSpPr/>
          <p:nvPr/>
        </p:nvSpPr>
        <p:spPr>
          <a:xfrm>
            <a:off x="841248" y="4855464"/>
            <a:ext cx="347472" cy="347472"/>
          </a:xfrm>
          <a:prstGeom prst="ellipse">
            <a:avLst/>
          </a:prstGeom>
          <a:solidFill>
            <a:srgbClr val="29B8C5"/>
          </a:solidFill>
          <a:ln/>
        </p:spPr>
        <p:txBody>
          <a:bodyPr/>
          <a:lstStyle/>
          <a:p>
            <a:endParaRPr lang="de-CH"/>
          </a:p>
        </p:txBody>
      </p:sp>
      <p:sp>
        <p:nvSpPr>
          <p:cNvPr id="23" name="Text 21"/>
          <p:cNvSpPr/>
          <p:nvPr/>
        </p:nvSpPr>
        <p:spPr>
          <a:xfrm>
            <a:off x="841248" y="4855464"/>
            <a:ext cx="347472" cy="347472"/>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a:t>
            </a:r>
            <a:endParaRPr lang="en-US" sz="1500" dirty="0"/>
          </a:p>
        </p:txBody>
      </p:sp>
      <p:sp>
        <p:nvSpPr>
          <p:cNvPr id="24" name="Text 22"/>
          <p:cNvSpPr/>
          <p:nvPr/>
        </p:nvSpPr>
        <p:spPr>
          <a:xfrm>
            <a:off x="1325880" y="4526280"/>
            <a:ext cx="4343400" cy="1005840"/>
          </a:xfrm>
          <a:prstGeom prst="rect">
            <a:avLst/>
          </a:prstGeom>
          <a:noFill/>
          <a:ln/>
        </p:spPr>
        <p:txBody>
          <a:bodyPr wrap="square" rtlCol="0" anchor="ctr"/>
          <a:lstStyle/>
          <a:p>
            <a:pPr marL="0" indent="0">
              <a:lnSpc>
                <a:spcPct val="115000"/>
              </a:lnSpc>
              <a:buNone/>
            </a:pPr>
            <a:r>
              <a:rPr lang="en-US" sz="1350" dirty="0">
                <a:solidFill>
                  <a:srgbClr val="262626"/>
                </a:solidFill>
                <a:latin typeface="Calibri" pitchFamily="34" charset="0"/>
                <a:ea typeface="Calibri" pitchFamily="34" charset="-122"/>
                <a:cs typeface="Calibri" pitchFamily="34" charset="-120"/>
              </a:rPr>
              <a:t>Eine Chance, Neues auszuprobieren — ohne alles selbst zu entwickeln</a:t>
            </a:r>
            <a:endParaRPr lang="en-US" sz="1350" dirty="0"/>
          </a:p>
        </p:txBody>
      </p:sp>
      <p:sp>
        <p:nvSpPr>
          <p:cNvPr id="25" name="Shape 23"/>
          <p:cNvSpPr/>
          <p:nvPr/>
        </p:nvSpPr>
        <p:spPr>
          <a:xfrm>
            <a:off x="6172200" y="4526280"/>
            <a:ext cx="5257800" cy="1005840"/>
          </a:xfrm>
          <a:prstGeom prst="roundRect">
            <a:avLst>
              <a:gd name="adj" fmla="val 7273"/>
            </a:avLst>
          </a:prstGeom>
          <a:solidFill>
            <a:srgbClr val="EAF6F8"/>
          </a:solidFill>
          <a:ln/>
        </p:spPr>
        <p:txBody>
          <a:bodyPr/>
          <a:lstStyle/>
          <a:p>
            <a:endParaRPr lang="de-CH"/>
          </a:p>
        </p:txBody>
      </p:sp>
      <p:sp>
        <p:nvSpPr>
          <p:cNvPr id="26" name="Shape 24"/>
          <p:cNvSpPr/>
          <p:nvPr/>
        </p:nvSpPr>
        <p:spPr>
          <a:xfrm>
            <a:off x="6373368" y="4855464"/>
            <a:ext cx="347472" cy="347472"/>
          </a:xfrm>
          <a:prstGeom prst="ellipse">
            <a:avLst/>
          </a:prstGeom>
          <a:solidFill>
            <a:srgbClr val="29B8C5"/>
          </a:solidFill>
          <a:ln/>
        </p:spPr>
        <p:txBody>
          <a:bodyPr/>
          <a:lstStyle/>
          <a:p>
            <a:endParaRPr lang="de-CH"/>
          </a:p>
        </p:txBody>
      </p:sp>
      <p:sp>
        <p:nvSpPr>
          <p:cNvPr id="27" name="Text 25"/>
          <p:cNvSpPr/>
          <p:nvPr/>
        </p:nvSpPr>
        <p:spPr>
          <a:xfrm>
            <a:off x="6373368" y="4855464"/>
            <a:ext cx="347472" cy="347472"/>
          </a:xfrm>
          <a:prstGeom prst="rect">
            <a:avLst/>
          </a:prstGeom>
          <a:noFill/>
          <a:ln/>
        </p:spPr>
        <p:txBody>
          <a:bodyPr wrap="square"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a:t>
            </a:r>
            <a:endParaRPr lang="en-US" sz="1500" dirty="0"/>
          </a:p>
        </p:txBody>
      </p:sp>
      <p:sp>
        <p:nvSpPr>
          <p:cNvPr id="28" name="Text 26"/>
          <p:cNvSpPr/>
          <p:nvPr/>
        </p:nvSpPr>
        <p:spPr>
          <a:xfrm>
            <a:off x="6858000" y="4526280"/>
            <a:ext cx="4343400" cy="1005840"/>
          </a:xfrm>
          <a:prstGeom prst="rect">
            <a:avLst/>
          </a:prstGeom>
          <a:noFill/>
          <a:ln/>
        </p:spPr>
        <p:txBody>
          <a:bodyPr wrap="square" rtlCol="0" anchor="ctr"/>
          <a:lstStyle/>
          <a:p>
            <a:pPr marL="0" indent="0">
              <a:lnSpc>
                <a:spcPct val="115000"/>
              </a:lnSpc>
              <a:buNone/>
            </a:pPr>
            <a:r>
              <a:rPr lang="en-US" sz="1350" dirty="0">
                <a:solidFill>
                  <a:srgbClr val="262626"/>
                </a:solidFill>
                <a:latin typeface="Calibri" pitchFamily="34" charset="0"/>
                <a:ea typeface="Calibri" pitchFamily="34" charset="-122"/>
                <a:cs typeface="Calibri" pitchFamily="34" charset="-120"/>
              </a:rPr>
              <a:t>Impuls, unseren eigenen Jüngerschaftspfad weiterzuentwickeln</a:t>
            </a:r>
            <a:endParaRPr lang="en-US" sz="1350" dirty="0"/>
          </a:p>
        </p:txBody>
      </p:sp>
      <p:pic>
        <p:nvPicPr>
          <p:cNvPr id="29" name="Image 0" descr="assets/logo_turquoise.png"/>
          <p:cNvPicPr>
            <a:picLocks noChangeAspect="1"/>
          </p:cNvPicPr>
          <p:nvPr/>
        </p:nvPicPr>
        <p:blipFill>
          <a:blip r:embed="rId3"/>
          <a:stretch>
            <a:fillRect/>
          </a:stretch>
        </p:blipFill>
        <p:spPr>
          <a:xfrm>
            <a:off x="11292840" y="457200"/>
            <a:ext cx="457200" cy="457200"/>
          </a:xfrm>
          <a:prstGeom prst="rect">
            <a:avLst/>
          </a:prstGeom>
        </p:spPr>
      </p:pic>
      <p:sp>
        <p:nvSpPr>
          <p:cNvPr id="31" name="Text 28"/>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E6E6E"/>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9144000" cy="320040"/>
          </a:xfrm>
          <a:prstGeom prst="rect">
            <a:avLst/>
          </a:prstGeom>
          <a:noFill/>
          <a:ln/>
        </p:spPr>
        <p:txBody>
          <a:bodyPr wrap="square" rtlCol="0" anchor="ctr"/>
          <a:lstStyle/>
          <a:p>
            <a:pPr marL="0" indent="0">
              <a:buNone/>
            </a:pPr>
            <a:r>
              <a:rPr lang="en-US" sz="1300" b="1" kern="0" spc="200" dirty="0">
                <a:solidFill>
                  <a:srgbClr val="29B8C5"/>
                </a:solidFill>
                <a:latin typeface="Calibri" pitchFamily="34" charset="0"/>
                <a:ea typeface="Calibri" pitchFamily="34" charset="-122"/>
                <a:cs typeface="Calibri" pitchFamily="34" charset="-120"/>
              </a:rPr>
              <a:t>UNTERSTÜTZUNG DURCH DIE DSV</a:t>
            </a:r>
            <a:endParaRPr lang="en-US" sz="1300" dirty="0"/>
          </a:p>
        </p:txBody>
      </p:sp>
      <p:sp>
        <p:nvSpPr>
          <p:cNvPr id="3" name="Text 1"/>
          <p:cNvSpPr txBox="1"/>
          <p:nvPr/>
        </p:nvSpPr>
        <p:spPr>
          <a:xfrm>
            <a:off x="640080" y="749808"/>
            <a:ext cx="10607040" cy="731520"/>
          </a:xfrm>
          <a:prstGeom prst="rect">
            <a:avLst/>
          </a:prstGeom>
          <a:noFill/>
          <a:ln/>
        </p:spPr>
        <p:txBody>
          <a:bodyPr wrap="square" rtlCol="0" anchor="ctr"/>
          <a:lstStyle/>
          <a:p>
            <a:pPr marL="0" indent="0">
              <a:buNone/>
            </a:pPr>
            <a:r>
              <a:rPr lang="en-US" sz="3000" b="1" dirty="0">
                <a:solidFill>
                  <a:srgbClr val="262626"/>
                </a:solidFill>
                <a:latin typeface="Calibri" pitchFamily="34" charset="0"/>
                <a:ea typeface="Calibri" pitchFamily="34" charset="-122"/>
                <a:cs typeface="Calibri" pitchFamily="34" charset="-120"/>
              </a:rPr>
              <a:t>Was die DSV für uns bereitstellt</a:t>
            </a:r>
            <a:endParaRPr lang="en-US" sz="3000" dirty="0"/>
          </a:p>
        </p:txBody>
      </p:sp>
      <p:sp>
        <p:nvSpPr>
          <p:cNvPr id="4" name="Text 2"/>
          <p:cNvSpPr/>
          <p:nvPr/>
        </p:nvSpPr>
        <p:spPr>
          <a:xfrm>
            <a:off x="640080" y="1554480"/>
            <a:ext cx="10607040" cy="548640"/>
          </a:xfrm>
          <a:prstGeom prst="rect">
            <a:avLst/>
          </a:prstGeom>
          <a:noFill/>
          <a:ln/>
        </p:spPr>
        <p:txBody>
          <a:bodyPr wrap="square" rtlCol="0" anchor="ctr"/>
          <a:lstStyle/>
          <a:p>
            <a:pPr marL="0" indent="0">
              <a:lnSpc>
                <a:spcPct val="120000"/>
              </a:lnSpc>
              <a:buNone/>
            </a:pPr>
            <a:r>
              <a:rPr lang="en-US" sz="1500" dirty="0">
                <a:solidFill>
                  <a:srgbClr val="565655"/>
                </a:solidFill>
                <a:latin typeface="Calibri" pitchFamily="34" charset="0"/>
                <a:ea typeface="Calibri" pitchFamily="34" charset="-122"/>
                <a:cs typeface="Calibri" pitchFamily="34" charset="-120"/>
              </a:rPr>
              <a:t>Die DSV steckt den gemeinsamen Rahmen ab und unterstützt unsere Gemeinde mit konkreten Angeboten — die Umsetzung vor Ort liegt bei uns.</a:t>
            </a:r>
            <a:endParaRPr lang="en-US" sz="1500" dirty="0"/>
          </a:p>
        </p:txBody>
      </p:sp>
      <p:sp>
        <p:nvSpPr>
          <p:cNvPr id="5" name="Shape 3"/>
          <p:cNvSpPr/>
          <p:nvPr/>
        </p:nvSpPr>
        <p:spPr>
          <a:xfrm>
            <a:off x="640080" y="2331720"/>
            <a:ext cx="3429000" cy="1737360"/>
          </a:xfrm>
          <a:prstGeom prst="roundRect">
            <a:avLst>
              <a:gd name="adj" fmla="val 5333"/>
            </a:avLst>
          </a:prstGeom>
          <a:solidFill>
            <a:srgbClr val="29B8C5"/>
          </a:solidFill>
          <a:ln/>
        </p:spPr>
        <p:txBody>
          <a:bodyPr/>
          <a:lstStyle/>
          <a:p>
            <a:endParaRPr lang="de-CH"/>
          </a:p>
        </p:txBody>
      </p:sp>
      <p:sp>
        <p:nvSpPr>
          <p:cNvPr id="6" name="Text 4"/>
          <p:cNvSpPr/>
          <p:nvPr/>
        </p:nvSpPr>
        <p:spPr>
          <a:xfrm>
            <a:off x="868680" y="2331720"/>
            <a:ext cx="2971800" cy="1737360"/>
          </a:xfrm>
          <a:prstGeom prst="rect">
            <a:avLst/>
          </a:prstGeom>
          <a:noFill/>
          <a:ln/>
        </p:spPr>
        <p:txBody>
          <a:bodyPr wrap="square" rtlCol="0" anchor="ctr"/>
          <a:lstStyle/>
          <a:p>
            <a:pPr marL="0" indent="0">
              <a:lnSpc>
                <a:spcPct val="120000"/>
              </a:lnSpc>
              <a:buNone/>
            </a:pPr>
            <a:r>
              <a:rPr lang="en-US" sz="1250" dirty="0">
                <a:solidFill>
                  <a:srgbClr val="FFFFFF"/>
                </a:solidFill>
                <a:latin typeface="Calibri" pitchFamily="34" charset="0"/>
                <a:ea typeface="Calibri" pitchFamily="34" charset="-122"/>
                <a:cs typeface="Calibri" pitchFamily="34" charset="-120"/>
              </a:rPr>
              <a:t>Materialien &amp; Vorlagen für die Umsetzung vor Ort</a:t>
            </a:r>
            <a:endParaRPr lang="en-US" sz="1250" dirty="0"/>
          </a:p>
        </p:txBody>
      </p:sp>
      <p:sp>
        <p:nvSpPr>
          <p:cNvPr id="7" name="Shape 5"/>
          <p:cNvSpPr/>
          <p:nvPr/>
        </p:nvSpPr>
        <p:spPr>
          <a:xfrm>
            <a:off x="4270248" y="2331720"/>
            <a:ext cx="3429000" cy="1737360"/>
          </a:xfrm>
          <a:prstGeom prst="roundRect">
            <a:avLst>
              <a:gd name="adj" fmla="val 5333"/>
            </a:avLst>
          </a:prstGeom>
          <a:solidFill>
            <a:srgbClr val="29B8C5"/>
          </a:solidFill>
          <a:ln/>
        </p:spPr>
        <p:txBody>
          <a:bodyPr/>
          <a:lstStyle/>
          <a:p>
            <a:endParaRPr lang="de-CH"/>
          </a:p>
        </p:txBody>
      </p:sp>
      <p:sp>
        <p:nvSpPr>
          <p:cNvPr id="8" name="Text 6"/>
          <p:cNvSpPr/>
          <p:nvPr/>
        </p:nvSpPr>
        <p:spPr>
          <a:xfrm>
            <a:off x="4498848" y="2331720"/>
            <a:ext cx="2971800" cy="1737360"/>
          </a:xfrm>
          <a:prstGeom prst="rect">
            <a:avLst/>
          </a:prstGeom>
          <a:noFill/>
          <a:ln/>
        </p:spPr>
        <p:txBody>
          <a:bodyPr wrap="square" rtlCol="0" anchor="ctr"/>
          <a:lstStyle/>
          <a:p>
            <a:pPr marL="0" indent="0">
              <a:lnSpc>
                <a:spcPct val="120000"/>
              </a:lnSpc>
              <a:buNone/>
            </a:pPr>
            <a:r>
              <a:rPr lang="en-US" sz="1250" dirty="0">
                <a:solidFill>
                  <a:srgbClr val="FFFFFF"/>
                </a:solidFill>
                <a:latin typeface="Calibri" pitchFamily="34" charset="0"/>
                <a:ea typeface="Calibri" pitchFamily="34" charset="-122"/>
                <a:cs typeface="Calibri" pitchFamily="34" charset="-120"/>
              </a:rPr>
              <a:t>Digitale Angebote: Online-Kurs, TV-Reihe, Social-Media-</a:t>
            </a:r>
            <a:r>
              <a:rPr lang="en-US" sz="1250" dirty="0" err="1">
                <a:solidFill>
                  <a:srgbClr val="FFFFFF"/>
                </a:solidFill>
                <a:latin typeface="Calibri" pitchFamily="34" charset="0"/>
                <a:ea typeface="Calibri" pitchFamily="34" charset="-122"/>
                <a:cs typeface="Calibri" pitchFamily="34" charset="-120"/>
              </a:rPr>
              <a:t>Kampagne</a:t>
            </a:r>
            <a:r>
              <a:rPr lang="en-US" sz="1250" dirty="0">
                <a:solidFill>
                  <a:srgbClr val="FFFFFF"/>
                </a:solidFill>
                <a:latin typeface="Calibri" pitchFamily="34" charset="0"/>
                <a:ea typeface="Calibri" pitchFamily="34" charset="-122"/>
                <a:cs typeface="Calibri" pitchFamily="34" charset="-120"/>
              </a:rPr>
              <a:t> </a:t>
            </a:r>
            <a:r>
              <a:rPr lang="en-US" sz="1250" dirty="0" err="1">
                <a:solidFill>
                  <a:srgbClr val="FFFFFF"/>
                </a:solidFill>
                <a:latin typeface="Calibri" pitchFamily="34" charset="0"/>
                <a:ea typeface="Calibri" pitchFamily="34" charset="-122"/>
                <a:cs typeface="Calibri" pitchFamily="34" charset="-120"/>
              </a:rPr>
              <a:t>echt</a:t>
            </a:r>
            <a:r>
              <a:rPr lang="en-US" sz="1250" dirty="0">
                <a:solidFill>
                  <a:srgbClr val="FFFFFF"/>
                </a:solidFill>
                <a:latin typeface="Calibri" pitchFamily="34" charset="0"/>
                <a:ea typeface="Calibri" pitchFamily="34" charset="-122"/>
                <a:cs typeface="Calibri" pitchFamily="34" charset="-120"/>
              </a:rPr>
              <a:t>.</a:t>
            </a:r>
            <a:endParaRPr lang="en-US" sz="1250" dirty="0"/>
          </a:p>
        </p:txBody>
      </p:sp>
      <p:sp>
        <p:nvSpPr>
          <p:cNvPr id="9" name="Shape 7"/>
          <p:cNvSpPr/>
          <p:nvPr/>
        </p:nvSpPr>
        <p:spPr>
          <a:xfrm>
            <a:off x="7900416" y="2331720"/>
            <a:ext cx="3429000" cy="1737360"/>
          </a:xfrm>
          <a:prstGeom prst="roundRect">
            <a:avLst>
              <a:gd name="adj" fmla="val 5333"/>
            </a:avLst>
          </a:prstGeom>
          <a:solidFill>
            <a:srgbClr val="29B8C5"/>
          </a:solidFill>
          <a:ln/>
        </p:spPr>
        <p:txBody>
          <a:bodyPr/>
          <a:lstStyle/>
          <a:p>
            <a:endParaRPr lang="de-CH"/>
          </a:p>
        </p:txBody>
      </p:sp>
      <p:sp>
        <p:nvSpPr>
          <p:cNvPr id="10" name="Text 8"/>
          <p:cNvSpPr/>
          <p:nvPr/>
        </p:nvSpPr>
        <p:spPr>
          <a:xfrm>
            <a:off x="8129016" y="2331720"/>
            <a:ext cx="2971800" cy="1737360"/>
          </a:xfrm>
          <a:prstGeom prst="rect">
            <a:avLst/>
          </a:prstGeom>
          <a:noFill/>
          <a:ln/>
        </p:spPr>
        <p:txBody>
          <a:bodyPr wrap="square" rtlCol="0" anchor="ctr"/>
          <a:lstStyle/>
          <a:p>
            <a:pPr marL="0" indent="0">
              <a:lnSpc>
                <a:spcPct val="120000"/>
              </a:lnSpc>
              <a:buNone/>
            </a:pPr>
            <a:r>
              <a:rPr lang="en-US" sz="1250" dirty="0">
                <a:solidFill>
                  <a:srgbClr val="FFFFFF"/>
                </a:solidFill>
                <a:latin typeface="Calibri" pitchFamily="34" charset="0"/>
                <a:ea typeface="Calibri" pitchFamily="34" charset="-122"/>
                <a:cs typeface="Calibri" pitchFamily="34" charset="-120"/>
              </a:rPr>
              <a:t>Finanzielle Mittel für lokale Aktionen</a:t>
            </a:r>
            <a:endParaRPr lang="en-US" sz="1250" dirty="0"/>
          </a:p>
        </p:txBody>
      </p:sp>
      <p:sp>
        <p:nvSpPr>
          <p:cNvPr id="11" name="Shape 9"/>
          <p:cNvSpPr/>
          <p:nvPr/>
        </p:nvSpPr>
        <p:spPr>
          <a:xfrm>
            <a:off x="640080" y="4270248"/>
            <a:ext cx="3429000" cy="1737360"/>
          </a:xfrm>
          <a:prstGeom prst="roundRect">
            <a:avLst>
              <a:gd name="adj" fmla="val 5333"/>
            </a:avLst>
          </a:prstGeom>
          <a:solidFill>
            <a:srgbClr val="EAF6F8"/>
          </a:solidFill>
          <a:ln/>
        </p:spPr>
        <p:txBody>
          <a:bodyPr/>
          <a:lstStyle/>
          <a:p>
            <a:endParaRPr lang="de-CH"/>
          </a:p>
        </p:txBody>
      </p:sp>
      <p:sp>
        <p:nvSpPr>
          <p:cNvPr id="12" name="Text 10"/>
          <p:cNvSpPr/>
          <p:nvPr/>
        </p:nvSpPr>
        <p:spPr>
          <a:xfrm>
            <a:off x="868680" y="4270248"/>
            <a:ext cx="2971800" cy="1737360"/>
          </a:xfrm>
          <a:prstGeom prst="rect">
            <a:avLst/>
          </a:prstGeom>
          <a:noFill/>
          <a:ln/>
        </p:spPr>
        <p:txBody>
          <a:bodyPr wrap="square" rtlCol="0" anchor="ctr"/>
          <a:lstStyle/>
          <a:p>
            <a:pPr marL="0" indent="0">
              <a:lnSpc>
                <a:spcPct val="120000"/>
              </a:lnSpc>
              <a:buNone/>
            </a:pPr>
            <a:r>
              <a:rPr lang="en-US" sz="1250" dirty="0">
                <a:solidFill>
                  <a:srgbClr val="262626"/>
                </a:solidFill>
                <a:latin typeface="Calibri" pitchFamily="34" charset="0"/>
                <a:ea typeface="Calibri" pitchFamily="34" charset="-122"/>
                <a:cs typeface="Calibri" pitchFamily="34" charset="-120"/>
              </a:rPr>
              <a:t>Schulungen &amp; Trainings für Gemeindeglieder</a:t>
            </a:r>
            <a:endParaRPr lang="en-US" sz="1250" dirty="0"/>
          </a:p>
        </p:txBody>
      </p:sp>
      <p:sp>
        <p:nvSpPr>
          <p:cNvPr id="13" name="Shape 11"/>
          <p:cNvSpPr/>
          <p:nvPr/>
        </p:nvSpPr>
        <p:spPr>
          <a:xfrm>
            <a:off x="4270248" y="4270248"/>
            <a:ext cx="3429000" cy="1737360"/>
          </a:xfrm>
          <a:prstGeom prst="roundRect">
            <a:avLst>
              <a:gd name="adj" fmla="val 5333"/>
            </a:avLst>
          </a:prstGeom>
          <a:solidFill>
            <a:srgbClr val="EAF6F8"/>
          </a:solidFill>
          <a:ln/>
        </p:spPr>
        <p:txBody>
          <a:bodyPr/>
          <a:lstStyle/>
          <a:p>
            <a:endParaRPr lang="de-CH"/>
          </a:p>
        </p:txBody>
      </p:sp>
      <p:sp>
        <p:nvSpPr>
          <p:cNvPr id="14" name="Text 12"/>
          <p:cNvSpPr/>
          <p:nvPr/>
        </p:nvSpPr>
        <p:spPr>
          <a:xfrm>
            <a:off x="4498848" y="4270248"/>
            <a:ext cx="2971800" cy="1737360"/>
          </a:xfrm>
          <a:prstGeom prst="rect">
            <a:avLst/>
          </a:prstGeom>
          <a:noFill/>
          <a:ln/>
        </p:spPr>
        <p:txBody>
          <a:bodyPr wrap="square" rtlCol="0" anchor="ctr"/>
          <a:lstStyle/>
          <a:p>
            <a:pPr marL="0" indent="0">
              <a:lnSpc>
                <a:spcPct val="120000"/>
              </a:lnSpc>
              <a:buNone/>
            </a:pPr>
            <a:r>
              <a:rPr lang="en-US" sz="1250" dirty="0">
                <a:solidFill>
                  <a:srgbClr val="262626"/>
                </a:solidFill>
                <a:latin typeface="Calibri" pitchFamily="34" charset="0"/>
                <a:ea typeface="Calibri" pitchFamily="34" charset="-122"/>
                <a:cs typeface="Calibri" pitchFamily="34" charset="-120"/>
              </a:rPr>
              <a:t>Ideenplattform &amp; Vernetzung mit anderen Gemeinden</a:t>
            </a:r>
            <a:endParaRPr lang="en-US" sz="1250" dirty="0"/>
          </a:p>
        </p:txBody>
      </p:sp>
      <p:sp>
        <p:nvSpPr>
          <p:cNvPr id="15" name="Shape 13"/>
          <p:cNvSpPr/>
          <p:nvPr/>
        </p:nvSpPr>
        <p:spPr>
          <a:xfrm>
            <a:off x="7900416" y="4270248"/>
            <a:ext cx="3429000" cy="1737360"/>
          </a:xfrm>
          <a:prstGeom prst="roundRect">
            <a:avLst>
              <a:gd name="adj" fmla="val 5333"/>
            </a:avLst>
          </a:prstGeom>
          <a:solidFill>
            <a:srgbClr val="EAF6F8"/>
          </a:solidFill>
          <a:ln/>
        </p:spPr>
        <p:txBody>
          <a:bodyPr/>
          <a:lstStyle/>
          <a:p>
            <a:endParaRPr lang="de-CH"/>
          </a:p>
        </p:txBody>
      </p:sp>
      <p:sp>
        <p:nvSpPr>
          <p:cNvPr id="16" name="Text 14"/>
          <p:cNvSpPr/>
          <p:nvPr/>
        </p:nvSpPr>
        <p:spPr>
          <a:xfrm>
            <a:off x="8129016" y="4270248"/>
            <a:ext cx="2971800" cy="1737360"/>
          </a:xfrm>
          <a:prstGeom prst="rect">
            <a:avLst/>
          </a:prstGeom>
          <a:noFill/>
          <a:ln/>
        </p:spPr>
        <p:txBody>
          <a:bodyPr wrap="square" rtlCol="0" anchor="ctr"/>
          <a:lstStyle/>
          <a:p>
            <a:pPr marL="0" indent="0">
              <a:lnSpc>
                <a:spcPct val="120000"/>
              </a:lnSpc>
              <a:buNone/>
            </a:pPr>
            <a:r>
              <a:rPr lang="en-US" sz="1250" dirty="0">
                <a:solidFill>
                  <a:srgbClr val="262626"/>
                </a:solidFill>
                <a:latin typeface="Calibri" pitchFamily="34" charset="0"/>
                <a:ea typeface="Calibri" pitchFamily="34" charset="-122"/>
                <a:cs typeface="Calibri" pitchFamily="34" charset="-120"/>
              </a:rPr>
              <a:t>Online-Gebetskreis &amp; Lesegruppe „Der Sieg der Liebe“</a:t>
            </a:r>
            <a:endParaRPr lang="en-US" sz="1250" dirty="0"/>
          </a:p>
        </p:txBody>
      </p:sp>
      <p:pic>
        <p:nvPicPr>
          <p:cNvPr id="19" name="Image 0" descr="assets/logo_turquoise.png"/>
          <p:cNvPicPr>
            <a:picLocks noChangeAspect="1"/>
          </p:cNvPicPr>
          <p:nvPr/>
        </p:nvPicPr>
        <p:blipFill>
          <a:blip r:embed="rId3"/>
          <a:stretch>
            <a:fillRect/>
          </a:stretch>
        </p:blipFill>
        <p:spPr>
          <a:xfrm>
            <a:off x="11292840" y="457200"/>
            <a:ext cx="457200" cy="457200"/>
          </a:xfrm>
          <a:prstGeom prst="rect">
            <a:avLst/>
          </a:prstGeom>
        </p:spPr>
      </p:pic>
      <p:sp>
        <p:nvSpPr>
          <p:cNvPr id="21" name="Text 18"/>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E6E6E"/>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9144000" cy="320040"/>
          </a:xfrm>
          <a:prstGeom prst="rect">
            <a:avLst/>
          </a:prstGeom>
          <a:noFill/>
          <a:ln/>
        </p:spPr>
        <p:txBody>
          <a:bodyPr wrap="square" rtlCol="0" anchor="ctr"/>
          <a:lstStyle/>
          <a:p>
            <a:pPr marL="0" indent="0">
              <a:buNone/>
            </a:pPr>
            <a:r>
              <a:rPr lang="en-US" sz="1300" b="1" kern="0" spc="200" dirty="0">
                <a:solidFill>
                  <a:srgbClr val="29B8C5"/>
                </a:solidFill>
                <a:latin typeface="Calibri" pitchFamily="34" charset="0"/>
                <a:ea typeface="Calibri" pitchFamily="34" charset="-122"/>
                <a:cs typeface="Calibri" pitchFamily="34" charset="-120"/>
              </a:rPr>
              <a:t>ZEITPLAN</a:t>
            </a:r>
            <a:endParaRPr lang="en-US" sz="1300" dirty="0"/>
          </a:p>
        </p:txBody>
      </p:sp>
      <p:sp>
        <p:nvSpPr>
          <p:cNvPr id="3" name="Text 1"/>
          <p:cNvSpPr txBox="1"/>
          <p:nvPr/>
        </p:nvSpPr>
        <p:spPr>
          <a:xfrm>
            <a:off x="640080" y="749808"/>
            <a:ext cx="10607040" cy="731520"/>
          </a:xfrm>
          <a:prstGeom prst="rect">
            <a:avLst/>
          </a:prstGeom>
          <a:noFill/>
          <a:ln/>
        </p:spPr>
        <p:txBody>
          <a:bodyPr wrap="square" rtlCol="0" anchor="ctr"/>
          <a:lstStyle/>
          <a:p>
            <a:pPr marL="0" indent="0">
              <a:buNone/>
            </a:pPr>
            <a:r>
              <a:rPr lang="en-US" sz="3000" b="1" dirty="0">
                <a:solidFill>
                  <a:srgbClr val="262626"/>
                </a:solidFill>
                <a:latin typeface="Calibri" pitchFamily="34" charset="0"/>
                <a:ea typeface="Calibri" pitchFamily="34" charset="-122"/>
                <a:cs typeface="Calibri" pitchFamily="34" charset="-120"/>
              </a:rPr>
              <a:t>So sieht der Weg bis 2027 aus</a:t>
            </a:r>
            <a:endParaRPr lang="en-US" sz="3000" dirty="0"/>
          </a:p>
        </p:txBody>
      </p:sp>
      <p:sp>
        <p:nvSpPr>
          <p:cNvPr id="4" name="Shape 2"/>
          <p:cNvSpPr/>
          <p:nvPr/>
        </p:nvSpPr>
        <p:spPr>
          <a:xfrm>
            <a:off x="1668780" y="1965960"/>
            <a:ext cx="548640" cy="548640"/>
          </a:xfrm>
          <a:prstGeom prst="ellipse">
            <a:avLst/>
          </a:prstGeom>
          <a:solidFill>
            <a:srgbClr val="F28B0D"/>
          </a:solidFill>
          <a:ln/>
        </p:spPr>
        <p:txBody>
          <a:bodyPr/>
          <a:lstStyle/>
          <a:p>
            <a:endParaRPr lang="de-CH"/>
          </a:p>
        </p:txBody>
      </p:sp>
      <p:sp>
        <p:nvSpPr>
          <p:cNvPr id="5" name="Text 3"/>
          <p:cNvSpPr txBox="1"/>
          <p:nvPr/>
        </p:nvSpPr>
        <p:spPr>
          <a:xfrm>
            <a:off x="1668780" y="1965960"/>
            <a:ext cx="548640" cy="54864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6" name="Shape 4"/>
          <p:cNvSpPr/>
          <p:nvPr/>
        </p:nvSpPr>
        <p:spPr>
          <a:xfrm>
            <a:off x="2263140" y="2240280"/>
            <a:ext cx="2148840" cy="0"/>
          </a:xfrm>
          <a:prstGeom prst="line">
            <a:avLst/>
          </a:prstGeom>
          <a:noFill/>
          <a:ln w="25400">
            <a:solidFill>
              <a:srgbClr val="D8EFF2"/>
            </a:solidFill>
            <a:prstDash val="solid"/>
          </a:ln>
        </p:spPr>
        <p:txBody>
          <a:bodyPr/>
          <a:lstStyle/>
          <a:p>
            <a:endParaRPr lang="de-CH"/>
          </a:p>
        </p:txBody>
      </p:sp>
      <p:sp>
        <p:nvSpPr>
          <p:cNvPr id="7" name="Text 5"/>
          <p:cNvSpPr/>
          <p:nvPr/>
        </p:nvSpPr>
        <p:spPr>
          <a:xfrm>
            <a:off x="640080" y="2743200"/>
            <a:ext cx="2606040" cy="365760"/>
          </a:xfrm>
          <a:prstGeom prst="rect">
            <a:avLst/>
          </a:prstGeom>
          <a:noFill/>
          <a:ln/>
        </p:spPr>
        <p:txBody>
          <a:bodyPr wrap="square" rtlCol="0" anchor="ctr"/>
          <a:lstStyle/>
          <a:p>
            <a:pPr marL="0" indent="0" algn="ctr">
              <a:buNone/>
            </a:pPr>
            <a:r>
              <a:rPr lang="en-US" sz="1300" b="1" dirty="0">
                <a:solidFill>
                  <a:srgbClr val="1C8C96"/>
                </a:solidFill>
                <a:latin typeface="Calibri" pitchFamily="34" charset="0"/>
                <a:ea typeface="Calibri" pitchFamily="34" charset="-122"/>
                <a:cs typeface="Calibri" pitchFamily="34" charset="-120"/>
              </a:rPr>
              <a:t>2026</a:t>
            </a:r>
            <a:endParaRPr lang="en-US" sz="1300" dirty="0"/>
          </a:p>
        </p:txBody>
      </p:sp>
      <p:sp>
        <p:nvSpPr>
          <p:cNvPr id="8" name="Text 6"/>
          <p:cNvSpPr/>
          <p:nvPr/>
        </p:nvSpPr>
        <p:spPr>
          <a:xfrm>
            <a:off x="640080" y="3108960"/>
            <a:ext cx="2606040" cy="411480"/>
          </a:xfrm>
          <a:prstGeom prst="rect">
            <a:avLst/>
          </a:prstGeom>
          <a:noFill/>
          <a:ln/>
        </p:spPr>
        <p:txBody>
          <a:bodyPr wrap="square" rtlCol="0" anchor="ctr"/>
          <a:lstStyle/>
          <a:p>
            <a:pPr marL="0" indent="0" algn="ctr">
              <a:buNone/>
            </a:pPr>
            <a:r>
              <a:rPr lang="en-US" sz="1500" b="1" dirty="0">
                <a:solidFill>
                  <a:srgbClr val="262626"/>
                </a:solidFill>
                <a:latin typeface="Calibri" pitchFamily="34" charset="0"/>
                <a:ea typeface="Calibri" pitchFamily="34" charset="-122"/>
                <a:cs typeface="Calibri" pitchFamily="34" charset="-120"/>
              </a:rPr>
              <a:t>Vorbereitungsjahr</a:t>
            </a:r>
            <a:endParaRPr lang="en-US" sz="1500" dirty="0"/>
          </a:p>
        </p:txBody>
      </p:sp>
      <p:sp>
        <p:nvSpPr>
          <p:cNvPr id="9" name="Shape 7"/>
          <p:cNvSpPr/>
          <p:nvPr/>
        </p:nvSpPr>
        <p:spPr>
          <a:xfrm>
            <a:off x="640080" y="3611880"/>
            <a:ext cx="2606040" cy="1417320"/>
          </a:xfrm>
          <a:prstGeom prst="roundRect">
            <a:avLst>
              <a:gd name="adj" fmla="val 3871"/>
            </a:avLst>
          </a:prstGeom>
          <a:solidFill>
            <a:srgbClr val="EAF6F8"/>
          </a:solidFill>
          <a:ln/>
        </p:spPr>
        <p:txBody>
          <a:bodyPr/>
          <a:lstStyle/>
          <a:p>
            <a:endParaRPr lang="de-CH"/>
          </a:p>
        </p:txBody>
      </p:sp>
      <p:sp>
        <p:nvSpPr>
          <p:cNvPr id="10" name="Text 8"/>
          <p:cNvSpPr/>
          <p:nvPr/>
        </p:nvSpPr>
        <p:spPr>
          <a:xfrm>
            <a:off x="822960" y="3611880"/>
            <a:ext cx="2240280" cy="1417320"/>
          </a:xfrm>
          <a:prstGeom prst="rect">
            <a:avLst/>
          </a:prstGeom>
          <a:noFill/>
          <a:ln/>
        </p:spPr>
        <p:txBody>
          <a:bodyPr wrap="square" rtlCol="0" anchor="ctr"/>
          <a:lstStyle/>
          <a:p>
            <a:pPr marL="0" indent="0" algn="ctr">
              <a:lnSpc>
                <a:spcPct val="120000"/>
              </a:lnSpc>
              <a:buNone/>
            </a:pPr>
            <a:r>
              <a:rPr lang="en-US" sz="1150" dirty="0">
                <a:solidFill>
                  <a:srgbClr val="565655"/>
                </a:solidFill>
                <a:latin typeface="Calibri" pitchFamily="34" charset="0"/>
                <a:ea typeface="Calibri" pitchFamily="34" charset="-122"/>
                <a:cs typeface="Calibri" pitchFamily="34" charset="-120"/>
              </a:rPr>
              <a:t>Offene Meetings, interner Start, </a:t>
            </a:r>
            <a:r>
              <a:rPr lang="en-US" sz="1150" dirty="0" err="1">
                <a:solidFill>
                  <a:srgbClr val="565655"/>
                </a:solidFill>
                <a:latin typeface="Calibri" pitchFamily="34" charset="0"/>
                <a:ea typeface="Calibri" pitchFamily="34" charset="-122"/>
                <a:cs typeface="Calibri" pitchFamily="34" charset="-120"/>
              </a:rPr>
              <a:t>Lesegruppe</a:t>
            </a:r>
            <a:endParaRPr lang="en-US" sz="1150" dirty="0"/>
          </a:p>
        </p:txBody>
      </p:sp>
      <p:sp>
        <p:nvSpPr>
          <p:cNvPr id="11" name="Shape 9"/>
          <p:cNvSpPr/>
          <p:nvPr/>
        </p:nvSpPr>
        <p:spPr>
          <a:xfrm>
            <a:off x="4457700" y="1965960"/>
            <a:ext cx="548640" cy="548640"/>
          </a:xfrm>
          <a:prstGeom prst="ellipse">
            <a:avLst/>
          </a:prstGeom>
          <a:solidFill>
            <a:srgbClr val="F28B0D"/>
          </a:solidFill>
          <a:ln/>
        </p:spPr>
        <p:txBody>
          <a:bodyPr/>
          <a:lstStyle/>
          <a:p>
            <a:endParaRPr lang="de-CH"/>
          </a:p>
        </p:txBody>
      </p:sp>
      <p:sp>
        <p:nvSpPr>
          <p:cNvPr id="12" name="Text 10"/>
          <p:cNvSpPr txBox="1"/>
          <p:nvPr/>
        </p:nvSpPr>
        <p:spPr>
          <a:xfrm>
            <a:off x="4457700" y="1965960"/>
            <a:ext cx="548640" cy="54864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3" name="Shape 11"/>
          <p:cNvSpPr/>
          <p:nvPr/>
        </p:nvSpPr>
        <p:spPr>
          <a:xfrm>
            <a:off x="5052060" y="2240280"/>
            <a:ext cx="2148840" cy="0"/>
          </a:xfrm>
          <a:prstGeom prst="line">
            <a:avLst/>
          </a:prstGeom>
          <a:noFill/>
          <a:ln w="25400">
            <a:solidFill>
              <a:srgbClr val="D8EFF2"/>
            </a:solidFill>
            <a:prstDash val="solid"/>
          </a:ln>
        </p:spPr>
        <p:txBody>
          <a:bodyPr/>
          <a:lstStyle/>
          <a:p>
            <a:endParaRPr lang="de-CH"/>
          </a:p>
        </p:txBody>
      </p:sp>
      <p:sp>
        <p:nvSpPr>
          <p:cNvPr id="14" name="Text 12"/>
          <p:cNvSpPr/>
          <p:nvPr/>
        </p:nvSpPr>
        <p:spPr>
          <a:xfrm>
            <a:off x="3429000" y="2743200"/>
            <a:ext cx="2606040" cy="365760"/>
          </a:xfrm>
          <a:prstGeom prst="rect">
            <a:avLst/>
          </a:prstGeom>
          <a:noFill/>
          <a:ln/>
        </p:spPr>
        <p:txBody>
          <a:bodyPr wrap="square" rtlCol="0" anchor="ctr"/>
          <a:lstStyle/>
          <a:p>
            <a:pPr marL="0" indent="0" algn="ctr">
              <a:buNone/>
            </a:pPr>
            <a:r>
              <a:rPr lang="en-US" sz="1300" b="1" dirty="0">
                <a:solidFill>
                  <a:srgbClr val="1C8C96"/>
                </a:solidFill>
                <a:latin typeface="Calibri" pitchFamily="34" charset="0"/>
                <a:ea typeface="Calibri" pitchFamily="34" charset="-122"/>
                <a:cs typeface="Calibri" pitchFamily="34" charset="-120"/>
              </a:rPr>
              <a:t>Jan. – Aug. 2027</a:t>
            </a:r>
            <a:endParaRPr lang="en-US" sz="1300" dirty="0"/>
          </a:p>
        </p:txBody>
      </p:sp>
      <p:sp>
        <p:nvSpPr>
          <p:cNvPr id="15" name="Text 13"/>
          <p:cNvSpPr/>
          <p:nvPr/>
        </p:nvSpPr>
        <p:spPr>
          <a:xfrm>
            <a:off x="3429000" y="3108960"/>
            <a:ext cx="2606040" cy="411480"/>
          </a:xfrm>
          <a:prstGeom prst="rect">
            <a:avLst/>
          </a:prstGeom>
          <a:noFill/>
          <a:ln/>
        </p:spPr>
        <p:txBody>
          <a:bodyPr wrap="square" rtlCol="0" anchor="ctr"/>
          <a:lstStyle/>
          <a:p>
            <a:pPr marL="0" indent="0" algn="ctr">
              <a:buNone/>
            </a:pPr>
            <a:r>
              <a:rPr lang="en-US" sz="1500" b="1" dirty="0">
                <a:solidFill>
                  <a:srgbClr val="262626"/>
                </a:solidFill>
                <a:latin typeface="Calibri" pitchFamily="34" charset="0"/>
                <a:ea typeface="Calibri" pitchFamily="34" charset="-122"/>
                <a:cs typeface="Calibri" pitchFamily="34" charset="-120"/>
              </a:rPr>
              <a:t>Aktivierung &amp; Gebet</a:t>
            </a:r>
            <a:endParaRPr lang="en-US" sz="1500" dirty="0"/>
          </a:p>
        </p:txBody>
      </p:sp>
      <p:sp>
        <p:nvSpPr>
          <p:cNvPr id="16" name="Shape 14"/>
          <p:cNvSpPr/>
          <p:nvPr/>
        </p:nvSpPr>
        <p:spPr>
          <a:xfrm>
            <a:off x="3429000" y="3611880"/>
            <a:ext cx="2606040" cy="1417320"/>
          </a:xfrm>
          <a:prstGeom prst="roundRect">
            <a:avLst>
              <a:gd name="adj" fmla="val 3871"/>
            </a:avLst>
          </a:prstGeom>
          <a:solidFill>
            <a:srgbClr val="EAF6F8"/>
          </a:solidFill>
          <a:ln/>
        </p:spPr>
        <p:txBody>
          <a:bodyPr/>
          <a:lstStyle/>
          <a:p>
            <a:endParaRPr lang="de-CH"/>
          </a:p>
        </p:txBody>
      </p:sp>
      <p:sp>
        <p:nvSpPr>
          <p:cNvPr id="17" name="Text 15"/>
          <p:cNvSpPr/>
          <p:nvPr/>
        </p:nvSpPr>
        <p:spPr>
          <a:xfrm>
            <a:off x="3611880" y="3611880"/>
            <a:ext cx="2240280" cy="1417320"/>
          </a:xfrm>
          <a:prstGeom prst="rect">
            <a:avLst/>
          </a:prstGeom>
          <a:noFill/>
          <a:ln/>
        </p:spPr>
        <p:txBody>
          <a:bodyPr wrap="square" rtlCol="0" anchor="ctr"/>
          <a:lstStyle/>
          <a:p>
            <a:pPr marL="0" indent="0" algn="ctr">
              <a:lnSpc>
                <a:spcPct val="120000"/>
              </a:lnSpc>
              <a:buNone/>
            </a:pPr>
            <a:r>
              <a:rPr lang="en-US" sz="1150" dirty="0">
                <a:solidFill>
                  <a:srgbClr val="565655"/>
                </a:solidFill>
                <a:latin typeface="Calibri" pitchFamily="34" charset="0"/>
                <a:ea typeface="Calibri" pitchFamily="34" charset="-122"/>
                <a:cs typeface="Calibri" pitchFamily="34" charset="-120"/>
              </a:rPr>
              <a:t>Schulungen, </a:t>
            </a:r>
            <a:r>
              <a:rPr lang="en-US" sz="1150" dirty="0" err="1">
                <a:solidFill>
                  <a:srgbClr val="565655"/>
                </a:solidFill>
                <a:latin typeface="Calibri" pitchFamily="34" charset="0"/>
                <a:ea typeface="Calibri" pitchFamily="34" charset="-122"/>
                <a:cs typeface="Calibri" pitchFamily="34" charset="-120"/>
              </a:rPr>
              <a:t>Beziehungsaufbau</a:t>
            </a:r>
            <a:r>
              <a:rPr lang="en-US" sz="1150" dirty="0">
                <a:solidFill>
                  <a:srgbClr val="565655"/>
                </a:solidFill>
                <a:latin typeface="Calibri" pitchFamily="34" charset="0"/>
                <a:ea typeface="Calibri" pitchFamily="34" charset="-122"/>
                <a:cs typeface="Calibri" pitchFamily="34" charset="-120"/>
              </a:rPr>
              <a:t> &amp; </a:t>
            </a:r>
            <a:r>
              <a:rPr lang="en-US" sz="1150" dirty="0" err="1">
                <a:solidFill>
                  <a:srgbClr val="565655"/>
                </a:solidFill>
                <a:latin typeface="Calibri" pitchFamily="34" charset="0"/>
                <a:ea typeface="Calibri" pitchFamily="34" charset="-122"/>
                <a:cs typeface="Calibri" pitchFamily="34" charset="-120"/>
              </a:rPr>
              <a:t>Gebetsgruppe</a:t>
            </a:r>
            <a:endParaRPr lang="en-US" sz="1150" dirty="0"/>
          </a:p>
        </p:txBody>
      </p:sp>
      <p:sp>
        <p:nvSpPr>
          <p:cNvPr id="18" name="Shape 16"/>
          <p:cNvSpPr/>
          <p:nvPr/>
        </p:nvSpPr>
        <p:spPr>
          <a:xfrm>
            <a:off x="7246620" y="1965960"/>
            <a:ext cx="548640" cy="548640"/>
          </a:xfrm>
          <a:prstGeom prst="ellipse">
            <a:avLst/>
          </a:prstGeom>
          <a:solidFill>
            <a:srgbClr val="F28B0D"/>
          </a:solidFill>
          <a:ln/>
        </p:spPr>
        <p:txBody>
          <a:bodyPr/>
          <a:lstStyle/>
          <a:p>
            <a:endParaRPr lang="de-CH"/>
          </a:p>
        </p:txBody>
      </p:sp>
      <p:sp>
        <p:nvSpPr>
          <p:cNvPr id="19" name="Text 17"/>
          <p:cNvSpPr txBox="1"/>
          <p:nvPr/>
        </p:nvSpPr>
        <p:spPr>
          <a:xfrm>
            <a:off x="7246620" y="1965960"/>
            <a:ext cx="548640" cy="54864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20" name="Shape 18"/>
          <p:cNvSpPr/>
          <p:nvPr/>
        </p:nvSpPr>
        <p:spPr>
          <a:xfrm>
            <a:off x="7840980" y="2240280"/>
            <a:ext cx="2148840" cy="0"/>
          </a:xfrm>
          <a:prstGeom prst="line">
            <a:avLst/>
          </a:prstGeom>
          <a:noFill/>
          <a:ln w="25400">
            <a:solidFill>
              <a:srgbClr val="D8EFF2"/>
            </a:solidFill>
            <a:prstDash val="solid"/>
          </a:ln>
        </p:spPr>
        <p:txBody>
          <a:bodyPr/>
          <a:lstStyle/>
          <a:p>
            <a:endParaRPr lang="de-CH"/>
          </a:p>
        </p:txBody>
      </p:sp>
      <p:sp>
        <p:nvSpPr>
          <p:cNvPr id="21" name="Text 19"/>
          <p:cNvSpPr/>
          <p:nvPr/>
        </p:nvSpPr>
        <p:spPr>
          <a:xfrm>
            <a:off x="6217920" y="2743200"/>
            <a:ext cx="2606040" cy="365760"/>
          </a:xfrm>
          <a:prstGeom prst="rect">
            <a:avLst/>
          </a:prstGeom>
          <a:noFill/>
          <a:ln/>
        </p:spPr>
        <p:txBody>
          <a:bodyPr wrap="square" rtlCol="0" anchor="ctr"/>
          <a:lstStyle/>
          <a:p>
            <a:pPr marL="0" indent="0" algn="ctr">
              <a:buNone/>
            </a:pPr>
            <a:r>
              <a:rPr lang="en-US" sz="1300" b="1" dirty="0">
                <a:solidFill>
                  <a:srgbClr val="1C8C96"/>
                </a:solidFill>
                <a:latin typeface="Calibri" pitchFamily="34" charset="0"/>
                <a:ea typeface="Calibri" pitchFamily="34" charset="-122"/>
                <a:cs typeface="Calibri" pitchFamily="34" charset="-120"/>
              </a:rPr>
              <a:t>4. – 25. Sept. 2027</a:t>
            </a:r>
            <a:endParaRPr lang="en-US" sz="1300" dirty="0"/>
          </a:p>
        </p:txBody>
      </p:sp>
      <p:sp>
        <p:nvSpPr>
          <p:cNvPr id="22" name="Text 20"/>
          <p:cNvSpPr/>
          <p:nvPr/>
        </p:nvSpPr>
        <p:spPr>
          <a:xfrm>
            <a:off x="6217920" y="3108960"/>
            <a:ext cx="2606040" cy="411480"/>
          </a:xfrm>
          <a:prstGeom prst="rect">
            <a:avLst/>
          </a:prstGeom>
          <a:noFill/>
          <a:ln/>
        </p:spPr>
        <p:txBody>
          <a:bodyPr wrap="square" rtlCol="0" anchor="ctr"/>
          <a:lstStyle/>
          <a:p>
            <a:pPr marL="0" indent="0" algn="ctr">
              <a:buNone/>
            </a:pPr>
            <a:r>
              <a:rPr lang="en-US" sz="1500" b="1" dirty="0">
                <a:solidFill>
                  <a:srgbClr val="262626"/>
                </a:solidFill>
                <a:latin typeface="Calibri" pitchFamily="34" charset="0"/>
                <a:ea typeface="Calibri" pitchFamily="34" charset="-122"/>
                <a:cs typeface="Calibri" pitchFamily="34" charset="-120"/>
              </a:rPr>
              <a:t>Hauptzeit</a:t>
            </a:r>
            <a:endParaRPr lang="en-US" sz="1500" dirty="0"/>
          </a:p>
        </p:txBody>
      </p:sp>
      <p:sp>
        <p:nvSpPr>
          <p:cNvPr id="23" name="Shape 21"/>
          <p:cNvSpPr/>
          <p:nvPr/>
        </p:nvSpPr>
        <p:spPr>
          <a:xfrm>
            <a:off x="6217920" y="3611880"/>
            <a:ext cx="2606040" cy="1417320"/>
          </a:xfrm>
          <a:prstGeom prst="roundRect">
            <a:avLst>
              <a:gd name="adj" fmla="val 3871"/>
            </a:avLst>
          </a:prstGeom>
          <a:solidFill>
            <a:srgbClr val="EAF6F8"/>
          </a:solidFill>
          <a:ln/>
        </p:spPr>
        <p:txBody>
          <a:bodyPr/>
          <a:lstStyle/>
          <a:p>
            <a:endParaRPr lang="de-CH"/>
          </a:p>
        </p:txBody>
      </p:sp>
      <p:sp>
        <p:nvSpPr>
          <p:cNvPr id="24" name="Text 22"/>
          <p:cNvSpPr/>
          <p:nvPr/>
        </p:nvSpPr>
        <p:spPr>
          <a:xfrm>
            <a:off x="6400800" y="3611880"/>
            <a:ext cx="2240280" cy="1417320"/>
          </a:xfrm>
          <a:prstGeom prst="rect">
            <a:avLst/>
          </a:prstGeom>
          <a:noFill/>
          <a:ln/>
        </p:spPr>
        <p:txBody>
          <a:bodyPr wrap="square" rtlCol="0" anchor="ctr"/>
          <a:lstStyle/>
          <a:p>
            <a:pPr marL="0" indent="0" algn="ctr">
              <a:lnSpc>
                <a:spcPct val="120000"/>
              </a:lnSpc>
              <a:buNone/>
            </a:pPr>
            <a:r>
              <a:rPr lang="en-US" sz="1150" dirty="0">
                <a:solidFill>
                  <a:srgbClr val="565655"/>
                </a:solidFill>
                <a:latin typeface="Calibri" pitchFamily="34" charset="0"/>
                <a:ea typeface="Calibri" pitchFamily="34" charset="-122"/>
                <a:cs typeface="Calibri" pitchFamily="34" charset="-120"/>
              </a:rPr>
              <a:t>Start an der DSV-Jahreskonferenz bis Abschluss-Sabbat</a:t>
            </a:r>
            <a:endParaRPr lang="en-US" sz="1150" dirty="0"/>
          </a:p>
        </p:txBody>
      </p:sp>
      <p:sp>
        <p:nvSpPr>
          <p:cNvPr id="25" name="Shape 23"/>
          <p:cNvSpPr/>
          <p:nvPr/>
        </p:nvSpPr>
        <p:spPr>
          <a:xfrm>
            <a:off x="10035540" y="1965960"/>
            <a:ext cx="548640" cy="548640"/>
          </a:xfrm>
          <a:prstGeom prst="ellipse">
            <a:avLst/>
          </a:prstGeom>
          <a:solidFill>
            <a:srgbClr val="F28B0D"/>
          </a:solidFill>
          <a:ln/>
        </p:spPr>
        <p:txBody>
          <a:bodyPr/>
          <a:lstStyle/>
          <a:p>
            <a:endParaRPr lang="de-CH"/>
          </a:p>
        </p:txBody>
      </p:sp>
      <p:sp>
        <p:nvSpPr>
          <p:cNvPr id="26" name="Text 24"/>
          <p:cNvSpPr txBox="1"/>
          <p:nvPr/>
        </p:nvSpPr>
        <p:spPr>
          <a:xfrm>
            <a:off x="10035540" y="1965960"/>
            <a:ext cx="548640" cy="548640"/>
          </a:xfrm>
          <a:prstGeom prst="rect">
            <a:avLst/>
          </a:prstGeom>
          <a:noFill/>
          <a:ln/>
        </p:spPr>
        <p:txBody>
          <a:bodyPr wrap="square"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27" name="Text 25"/>
          <p:cNvSpPr/>
          <p:nvPr/>
        </p:nvSpPr>
        <p:spPr>
          <a:xfrm>
            <a:off x="9006840" y="2743200"/>
            <a:ext cx="2606040" cy="365760"/>
          </a:xfrm>
          <a:prstGeom prst="rect">
            <a:avLst/>
          </a:prstGeom>
          <a:noFill/>
          <a:ln/>
        </p:spPr>
        <p:txBody>
          <a:bodyPr wrap="square" rtlCol="0" anchor="ctr"/>
          <a:lstStyle/>
          <a:p>
            <a:pPr marL="0" indent="0" algn="ctr">
              <a:buNone/>
            </a:pPr>
            <a:r>
              <a:rPr lang="en-US" sz="1300" b="1" dirty="0">
                <a:solidFill>
                  <a:srgbClr val="1C8C96"/>
                </a:solidFill>
                <a:latin typeface="Calibri" pitchFamily="34" charset="0"/>
                <a:ea typeface="Calibri" pitchFamily="34" charset="-122"/>
                <a:cs typeface="Calibri" pitchFamily="34" charset="-120"/>
              </a:rPr>
              <a:t>Okt. – Dez. 2027</a:t>
            </a:r>
            <a:endParaRPr lang="en-US" sz="1300" dirty="0"/>
          </a:p>
        </p:txBody>
      </p:sp>
      <p:sp>
        <p:nvSpPr>
          <p:cNvPr id="28" name="Text 26"/>
          <p:cNvSpPr/>
          <p:nvPr/>
        </p:nvSpPr>
        <p:spPr>
          <a:xfrm>
            <a:off x="9006840" y="3108960"/>
            <a:ext cx="2606040" cy="411480"/>
          </a:xfrm>
          <a:prstGeom prst="rect">
            <a:avLst/>
          </a:prstGeom>
          <a:noFill/>
          <a:ln/>
        </p:spPr>
        <p:txBody>
          <a:bodyPr wrap="square" rtlCol="0" anchor="ctr"/>
          <a:lstStyle/>
          <a:p>
            <a:pPr marL="0" indent="0" algn="ctr">
              <a:buNone/>
            </a:pPr>
            <a:r>
              <a:rPr lang="en-US" sz="1500" b="1" dirty="0">
                <a:solidFill>
                  <a:srgbClr val="262626"/>
                </a:solidFill>
                <a:latin typeface="Calibri" pitchFamily="34" charset="0"/>
                <a:ea typeface="Calibri" pitchFamily="34" charset="-122"/>
                <a:cs typeface="Calibri" pitchFamily="34" charset="-120"/>
              </a:rPr>
              <a:t>Weiterbegleitung</a:t>
            </a:r>
            <a:endParaRPr lang="en-US" sz="1500" dirty="0"/>
          </a:p>
        </p:txBody>
      </p:sp>
      <p:sp>
        <p:nvSpPr>
          <p:cNvPr id="29" name="Shape 27"/>
          <p:cNvSpPr/>
          <p:nvPr/>
        </p:nvSpPr>
        <p:spPr>
          <a:xfrm>
            <a:off x="9006840" y="3611880"/>
            <a:ext cx="2606040" cy="1417320"/>
          </a:xfrm>
          <a:prstGeom prst="roundRect">
            <a:avLst>
              <a:gd name="adj" fmla="val 3871"/>
            </a:avLst>
          </a:prstGeom>
          <a:solidFill>
            <a:srgbClr val="EAF6F8"/>
          </a:solidFill>
          <a:ln/>
        </p:spPr>
        <p:txBody>
          <a:bodyPr/>
          <a:lstStyle/>
          <a:p>
            <a:endParaRPr lang="de-CH"/>
          </a:p>
        </p:txBody>
      </p:sp>
      <p:sp>
        <p:nvSpPr>
          <p:cNvPr id="30" name="Text 28"/>
          <p:cNvSpPr/>
          <p:nvPr/>
        </p:nvSpPr>
        <p:spPr>
          <a:xfrm>
            <a:off x="9189720" y="3611880"/>
            <a:ext cx="2240280" cy="1417320"/>
          </a:xfrm>
          <a:prstGeom prst="rect">
            <a:avLst/>
          </a:prstGeom>
          <a:noFill/>
          <a:ln/>
        </p:spPr>
        <p:txBody>
          <a:bodyPr wrap="square" rtlCol="0" anchor="ctr"/>
          <a:lstStyle/>
          <a:p>
            <a:pPr marL="0" indent="0" algn="ctr">
              <a:lnSpc>
                <a:spcPct val="120000"/>
              </a:lnSpc>
              <a:buNone/>
            </a:pPr>
            <a:r>
              <a:rPr lang="en-US" sz="1150" dirty="0">
                <a:solidFill>
                  <a:srgbClr val="565655"/>
                </a:solidFill>
                <a:latin typeface="Calibri" pitchFamily="34" charset="0"/>
                <a:ea typeface="Calibri" pitchFamily="34" charset="-122"/>
                <a:cs typeface="Calibri" pitchFamily="34" charset="-120"/>
              </a:rPr>
              <a:t>Nachbetreuung und weitere Unterstützung</a:t>
            </a:r>
            <a:endParaRPr lang="en-US" sz="1150" dirty="0"/>
          </a:p>
        </p:txBody>
      </p:sp>
      <p:pic>
        <p:nvPicPr>
          <p:cNvPr id="31" name="Image 0" descr="assets/logo_turquoise.png"/>
          <p:cNvPicPr>
            <a:picLocks noChangeAspect="1"/>
          </p:cNvPicPr>
          <p:nvPr/>
        </p:nvPicPr>
        <p:blipFill>
          <a:blip r:embed="rId3"/>
          <a:stretch>
            <a:fillRect/>
          </a:stretch>
        </p:blipFill>
        <p:spPr>
          <a:xfrm>
            <a:off x="11292840" y="457200"/>
            <a:ext cx="457200" cy="457200"/>
          </a:xfrm>
          <a:prstGeom prst="rect">
            <a:avLst/>
          </a:prstGeom>
        </p:spPr>
      </p:pic>
      <p:sp>
        <p:nvSpPr>
          <p:cNvPr id="33" name="Text 30"/>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E6E6E"/>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9144000" cy="320040"/>
          </a:xfrm>
          <a:prstGeom prst="rect">
            <a:avLst/>
          </a:prstGeom>
          <a:noFill/>
          <a:ln/>
        </p:spPr>
        <p:txBody>
          <a:bodyPr wrap="square" rtlCol="0" anchor="ctr"/>
          <a:lstStyle/>
          <a:p>
            <a:pPr marL="0" indent="0">
              <a:buNone/>
            </a:pPr>
            <a:r>
              <a:rPr lang="en-US" sz="1300" b="1" kern="0" spc="200" dirty="0">
                <a:solidFill>
                  <a:srgbClr val="29B8C5"/>
                </a:solidFill>
                <a:latin typeface="Calibri" pitchFamily="34" charset="0"/>
                <a:ea typeface="Calibri" pitchFamily="34" charset="-122"/>
                <a:cs typeface="Calibri" pitchFamily="34" charset="-120"/>
              </a:rPr>
              <a:t>MITMACHEN</a:t>
            </a:r>
            <a:endParaRPr lang="en-US" sz="1300" dirty="0"/>
          </a:p>
        </p:txBody>
      </p:sp>
      <p:sp>
        <p:nvSpPr>
          <p:cNvPr id="3" name="Text 1"/>
          <p:cNvSpPr txBox="1"/>
          <p:nvPr/>
        </p:nvSpPr>
        <p:spPr>
          <a:xfrm>
            <a:off x="640080" y="749808"/>
            <a:ext cx="10607040" cy="731520"/>
          </a:xfrm>
          <a:prstGeom prst="rect">
            <a:avLst/>
          </a:prstGeom>
          <a:noFill/>
          <a:ln/>
        </p:spPr>
        <p:txBody>
          <a:bodyPr wrap="square" rtlCol="0" anchor="ctr"/>
          <a:lstStyle/>
          <a:p>
            <a:pPr marL="0" indent="0">
              <a:buNone/>
            </a:pPr>
            <a:r>
              <a:rPr lang="en-US" sz="3000" b="1" dirty="0">
                <a:solidFill>
                  <a:srgbClr val="262626"/>
                </a:solidFill>
                <a:latin typeface="Calibri" pitchFamily="34" charset="0"/>
                <a:ea typeface="Calibri" pitchFamily="34" charset="-122"/>
                <a:cs typeface="Calibri" pitchFamily="34" charset="-120"/>
              </a:rPr>
              <a:t>Hast du Lust mitzumachen?</a:t>
            </a:r>
            <a:endParaRPr lang="en-US" sz="3000" dirty="0"/>
          </a:p>
        </p:txBody>
      </p:sp>
      <p:sp>
        <p:nvSpPr>
          <p:cNvPr id="4" name="Text 2"/>
          <p:cNvSpPr/>
          <p:nvPr/>
        </p:nvSpPr>
        <p:spPr>
          <a:xfrm>
            <a:off x="640080" y="1554480"/>
            <a:ext cx="10607040" cy="900000"/>
          </a:xfrm>
          <a:prstGeom prst="rect">
            <a:avLst/>
          </a:prstGeom>
          <a:noFill/>
          <a:ln/>
        </p:spPr>
        <p:txBody>
          <a:bodyPr wrap="square" rtlCol="0" anchor="ctr"/>
          <a:lstStyle/>
          <a:p>
            <a:pPr marL="0" indent="0">
              <a:lnSpc>
                <a:spcPct val="120000"/>
              </a:lnSpc>
              <a:buNone/>
            </a:pPr>
            <a:r>
              <a:rPr lang="en-US" sz="1500" dirty="0">
                <a:solidFill>
                  <a:srgbClr val="565655"/>
                </a:solidFill>
                <a:latin typeface="Calibri" pitchFamily="34" charset="0"/>
                <a:ea typeface="Calibri" pitchFamily="34" charset="-122"/>
                <a:cs typeface="Calibri" pitchFamily="34" charset="-120"/>
              </a:rPr>
              <a:t>OneVoice27 lebt davon, dass Menschen aus unserer Gemeinde mitmachen — mit einer Idee, helfenden Händen oder etwas Zeit. </a:t>
            </a:r>
          </a:p>
          <a:p>
            <a:pPr marL="0" indent="0">
              <a:lnSpc>
                <a:spcPct val="120000"/>
              </a:lnSpc>
              <a:buNone/>
            </a:pPr>
            <a:r>
              <a:rPr lang="en-US" sz="1500" dirty="0" err="1">
                <a:solidFill>
                  <a:srgbClr val="565655"/>
                </a:solidFill>
                <a:latin typeface="Calibri" pitchFamily="34" charset="0"/>
                <a:ea typeface="Calibri" pitchFamily="34" charset="-122"/>
                <a:cs typeface="Calibri" pitchFamily="34" charset="-120"/>
              </a:rPr>
              <a:t>Jeder</a:t>
            </a:r>
            <a:r>
              <a:rPr lang="en-US" sz="1500" dirty="0">
                <a:solidFill>
                  <a:srgbClr val="565655"/>
                </a:solidFill>
                <a:latin typeface="Calibri" pitchFamily="34" charset="0"/>
                <a:ea typeface="Calibri" pitchFamily="34" charset="-122"/>
                <a:cs typeface="Calibri" pitchFamily="34" charset="-120"/>
              </a:rPr>
              <a:t> Beitrag zählt, ob gross oder klein.</a:t>
            </a:r>
            <a:endParaRPr lang="en-US" sz="1500" dirty="0"/>
          </a:p>
        </p:txBody>
      </p:sp>
      <p:sp>
        <p:nvSpPr>
          <p:cNvPr id="5" name="CTA Card"/>
          <p:cNvSpPr/>
          <p:nvPr/>
        </p:nvSpPr>
        <p:spPr>
          <a:xfrm>
            <a:off x="640080" y="2597696"/>
            <a:ext cx="10911840" cy="2743200"/>
          </a:xfrm>
          <a:prstGeom prst="roundRect">
            <a:avLst>
              <a:gd name="adj" fmla="val 5333"/>
            </a:avLst>
          </a:prstGeom>
          <a:solidFill>
            <a:srgbClr val="F28B0D"/>
          </a:solidFill>
          <a:ln/>
        </p:spPr>
        <p:txBody>
          <a:bodyPr/>
          <a:lstStyle/>
          <a:p>
            <a:endParaRPr lang="de-CH"/>
          </a:p>
        </p:txBody>
      </p:sp>
      <p:sp>
        <p:nvSpPr>
          <p:cNvPr id="6" name="CTA Headline"/>
          <p:cNvSpPr txBox="1"/>
          <p:nvPr/>
        </p:nvSpPr>
        <p:spPr>
          <a:xfrm>
            <a:off x="1140080" y="2947696"/>
            <a:ext cx="9911840" cy="600000"/>
          </a:xfrm>
          <a:prstGeom prst="rect">
            <a:avLst/>
          </a:prstGeom>
          <a:noFill/>
          <a:ln/>
        </p:spPr>
        <p:txBody>
          <a:bodyPr wrap="square" rtlCol="0" anchor="ctr"/>
          <a:lstStyle/>
          <a:p>
            <a:pPr marL="0" indent="0" algn="ctr">
              <a:buNone/>
            </a:pPr>
            <a:r>
              <a:rPr lang="en-US" sz="2400" b="1" dirty="0">
                <a:solidFill>
                  <a:srgbClr val="FFFFFF"/>
                </a:solidFill>
                <a:latin typeface="Calibri" pitchFamily="34" charset="0"/>
                <a:ea typeface="Calibri" pitchFamily="34" charset="-122"/>
                <a:cs typeface="Calibri" pitchFamily="34" charset="-120"/>
              </a:rPr>
              <a:t>Melde dich beim Missionsteam</a:t>
            </a:r>
            <a:endParaRPr lang="en-US" sz="2400" b="1" dirty="0"/>
          </a:p>
        </p:txBody>
      </p:sp>
      <p:sp>
        <p:nvSpPr>
          <p:cNvPr id="7" name="CTA Subtext"/>
          <p:cNvSpPr txBox="1"/>
          <p:nvPr/>
        </p:nvSpPr>
        <p:spPr>
          <a:xfrm>
            <a:off x="1640080" y="3597696"/>
            <a:ext cx="8911840" cy="800000"/>
          </a:xfrm>
          <a:prstGeom prst="rect">
            <a:avLst/>
          </a:prstGeom>
          <a:noFill/>
          <a:ln/>
        </p:spPr>
        <p:txBody>
          <a:bodyPr wrap="square" rtlCol="0" anchor="ctr"/>
          <a:lstStyle/>
          <a:p>
            <a:pPr marL="0" indent="0" algn="ctr">
              <a:lnSpc>
                <a:spcPct val="125000"/>
              </a:lnSpc>
              <a:buNone/>
            </a:pPr>
            <a:r>
              <a:rPr lang="en-US" sz="1450" dirty="0">
                <a:solidFill>
                  <a:srgbClr val="FFFFFF"/>
                </a:solidFill>
                <a:latin typeface="Calibri" pitchFamily="34" charset="0"/>
                <a:ea typeface="Calibri" pitchFamily="34" charset="-122"/>
                <a:cs typeface="Calibri" pitchFamily="34" charset="-120"/>
              </a:rPr>
              <a:t>Hast du Lust mitzuhelfen oder eine eigene Idee für unsere Gemeinde? Wir freuen uns, von dir zu hören — jede Idee zählt!</a:t>
            </a:r>
            <a:endParaRPr lang="en-US" sz="1450" dirty="0"/>
          </a:p>
        </p:txBody>
      </p:sp>
      <p:sp>
        <p:nvSpPr>
          <p:cNvPr id="8" name="Contact Pill"/>
          <p:cNvSpPr/>
          <p:nvPr/>
        </p:nvSpPr>
        <p:spPr>
          <a:xfrm>
            <a:off x="3345960" y="4610896"/>
            <a:ext cx="5500080" cy="548640"/>
          </a:xfrm>
          <a:prstGeom prst="roundRect">
            <a:avLst>
              <a:gd name="adj" fmla="val 50000"/>
            </a:avLst>
          </a:prstGeom>
          <a:solidFill>
            <a:srgbClr val="FFFFFF"/>
          </a:solidFill>
          <a:ln/>
        </p:spPr>
        <p:txBody>
          <a:bodyPr wrap="square" rtlCol="0" anchor="ctr"/>
          <a:lstStyle/>
          <a:p>
            <a:pPr marL="0" indent="0" algn="ctr">
              <a:buNone/>
            </a:pPr>
            <a:r>
              <a:rPr lang="en-US" sz="1300" b="1" i="1" dirty="0">
                <a:solidFill>
                  <a:srgbClr val="F28B0D"/>
                </a:solidFill>
                <a:latin typeface="Calibri" pitchFamily="34" charset="0"/>
                <a:ea typeface="Calibri" pitchFamily="34" charset="-122"/>
                <a:cs typeface="Calibri" pitchFamily="34" charset="-120"/>
              </a:rPr>
              <a:t>Kontakt: [Name / E-Mail des Missionsteams einfügen]</a:t>
            </a:r>
            <a:endParaRPr lang="en-US" sz="1300" b="1" i="1" dirty="0"/>
          </a:p>
        </p:txBody>
      </p:sp>
      <p:pic>
        <p:nvPicPr>
          <p:cNvPr id="19" name="Image 0" descr="assets/logo_turquoise.png"/>
          <p:cNvPicPr>
            <a:picLocks noChangeAspect="1"/>
          </p:cNvPicPr>
          <p:nvPr/>
        </p:nvPicPr>
        <p:blipFill>
          <a:blip r:embed="rId2"/>
          <a:stretch>
            <a:fillRect/>
          </a:stretch>
        </p:blipFill>
        <p:spPr>
          <a:xfrm>
            <a:off x="11292840" y="457200"/>
            <a:ext cx="457200" cy="457200"/>
          </a:xfrm>
          <a:prstGeom prst="rect">
            <a:avLst/>
          </a:prstGeom>
        </p:spPr>
      </p:pic>
      <p:sp>
        <p:nvSpPr>
          <p:cNvPr id="21" name="Text 18"/>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E6E6E"/>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29B8C5"/>
        </a:solidFill>
        <a:effectLst/>
      </p:bgPr>
    </p:bg>
    <p:spTree>
      <p:nvGrpSpPr>
        <p:cNvPr id="1" name=""/>
        <p:cNvGrpSpPr/>
        <p:nvPr/>
      </p:nvGrpSpPr>
      <p:grpSpPr>
        <a:xfrm>
          <a:off x="0" y="0"/>
          <a:ext cx="0" cy="0"/>
          <a:chOff x="0" y="0"/>
          <a:chExt cx="0" cy="0"/>
        </a:xfrm>
      </p:grpSpPr>
      <p:sp>
        <p:nvSpPr>
          <p:cNvPr id="2" name="Shape 0"/>
          <p:cNvSpPr/>
          <p:nvPr/>
        </p:nvSpPr>
        <p:spPr>
          <a:xfrm>
            <a:off x="-1828800" y="3840480"/>
            <a:ext cx="5486400" cy="5486400"/>
          </a:xfrm>
          <a:prstGeom prst="ellipse">
            <a:avLst/>
          </a:prstGeom>
          <a:solidFill>
            <a:srgbClr val="1C8C96">
              <a:alpha val="60000"/>
            </a:srgbClr>
          </a:solidFill>
          <a:ln/>
        </p:spPr>
        <p:txBody>
          <a:bodyPr/>
          <a:lstStyle/>
          <a:p>
            <a:endParaRPr lang="de-CH"/>
          </a:p>
        </p:txBody>
      </p:sp>
      <p:sp>
        <p:nvSpPr>
          <p:cNvPr id="3" name="Shape 1"/>
          <p:cNvSpPr/>
          <p:nvPr/>
        </p:nvSpPr>
        <p:spPr>
          <a:xfrm>
            <a:off x="-731520" y="4846320"/>
            <a:ext cx="3657600" cy="3657600"/>
          </a:xfrm>
          <a:prstGeom prst="ellipse">
            <a:avLst/>
          </a:prstGeom>
          <a:solidFill>
            <a:srgbClr val="FFFFFF">
              <a:alpha val="12000"/>
            </a:srgbClr>
          </a:solidFill>
          <a:ln/>
        </p:spPr>
        <p:txBody>
          <a:bodyPr/>
          <a:lstStyle/>
          <a:p>
            <a:endParaRPr lang="de-CH"/>
          </a:p>
        </p:txBody>
      </p:sp>
      <p:pic>
        <p:nvPicPr>
          <p:cNvPr id="4" name="Image 0" descr="assets/logo_white.png"/>
          <p:cNvPicPr>
            <a:picLocks noChangeAspect="1"/>
          </p:cNvPicPr>
          <p:nvPr/>
        </p:nvPicPr>
        <p:blipFill>
          <a:blip r:embed="rId3"/>
          <a:stretch>
            <a:fillRect/>
          </a:stretch>
        </p:blipFill>
        <p:spPr>
          <a:xfrm>
            <a:off x="10561320" y="5394960"/>
            <a:ext cx="1097280" cy="1097280"/>
          </a:xfrm>
          <a:prstGeom prst="rect">
            <a:avLst/>
          </a:prstGeom>
        </p:spPr>
      </p:pic>
      <p:sp>
        <p:nvSpPr>
          <p:cNvPr id="5" name="Text 2"/>
          <p:cNvSpPr/>
          <p:nvPr/>
        </p:nvSpPr>
        <p:spPr>
          <a:xfrm>
            <a:off x="731520" y="1965960"/>
            <a:ext cx="8229600" cy="411480"/>
          </a:xfrm>
          <a:prstGeom prst="rect">
            <a:avLst/>
          </a:prstGeom>
          <a:noFill/>
          <a:ln/>
        </p:spPr>
        <p:txBody>
          <a:bodyPr wrap="square" rtlCol="0" anchor="ctr"/>
          <a:lstStyle/>
          <a:p>
            <a:pPr marL="0" indent="0">
              <a:buNone/>
            </a:pPr>
            <a:r>
              <a:rPr lang="en-US" sz="1500" b="1" kern="0" spc="200" dirty="0">
                <a:solidFill>
                  <a:srgbClr val="FFFFFF"/>
                </a:solidFill>
                <a:latin typeface="Calibri" pitchFamily="34" charset="0"/>
                <a:ea typeface="Calibri" pitchFamily="34" charset="-122"/>
                <a:cs typeface="Calibri" pitchFamily="34" charset="-120"/>
              </a:rPr>
              <a:t>Gemeinsam unterwegs</a:t>
            </a:r>
            <a:endParaRPr lang="en-US" sz="1500" dirty="0"/>
          </a:p>
        </p:txBody>
      </p:sp>
      <p:sp>
        <p:nvSpPr>
          <p:cNvPr id="6" name="Text 3"/>
          <p:cNvSpPr/>
          <p:nvPr/>
        </p:nvSpPr>
        <p:spPr>
          <a:xfrm>
            <a:off x="685800" y="2423160"/>
            <a:ext cx="10058400" cy="914400"/>
          </a:xfrm>
          <a:prstGeom prst="rect">
            <a:avLst/>
          </a:prstGeom>
          <a:noFill/>
          <a:ln/>
        </p:spPr>
        <p:txBody>
          <a:bodyPr wrap="square" rtlCol="0" anchor="ctr"/>
          <a:lstStyle/>
          <a:p>
            <a:pPr marL="0" indent="0">
              <a:buNone/>
            </a:pPr>
            <a:r>
              <a:rPr lang="en-US" sz="3800" b="1" dirty="0">
                <a:solidFill>
                  <a:srgbClr val="FFFFFF"/>
                </a:solidFill>
                <a:latin typeface="Calibri" pitchFamily="34" charset="0"/>
                <a:ea typeface="Calibri" pitchFamily="34" charset="-122"/>
                <a:cs typeface="Calibri" pitchFamily="34" charset="-120"/>
              </a:rPr>
              <a:t>Viele Stimmen. Eine klare Mitte.</a:t>
            </a:r>
            <a:endParaRPr lang="en-US" sz="3800" dirty="0"/>
          </a:p>
        </p:txBody>
      </p:sp>
      <p:sp>
        <p:nvSpPr>
          <p:cNvPr id="7" name="Text 4"/>
          <p:cNvSpPr/>
          <p:nvPr/>
        </p:nvSpPr>
        <p:spPr>
          <a:xfrm>
            <a:off x="731520" y="3429000"/>
            <a:ext cx="7863840" cy="1188720"/>
          </a:xfrm>
          <a:prstGeom prst="rect">
            <a:avLst/>
          </a:prstGeom>
          <a:noFill/>
          <a:ln/>
        </p:spPr>
        <p:txBody>
          <a:bodyPr wrap="square" rtlCol="0" anchor="ctr"/>
          <a:lstStyle/>
          <a:p>
            <a:pPr marL="0" indent="0">
              <a:lnSpc>
                <a:spcPct val="130000"/>
              </a:lnSpc>
              <a:buNone/>
            </a:pPr>
            <a:r>
              <a:rPr lang="en-US" sz="1500" dirty="0">
                <a:solidFill>
                  <a:srgbClr val="FFFFFF">
                    <a:alpha val="95000"/>
                  </a:srgbClr>
                </a:solidFill>
                <a:latin typeface="Calibri" pitchFamily="34" charset="0"/>
                <a:ea typeface="Calibri" pitchFamily="34" charset="-122"/>
                <a:cs typeface="Calibri" pitchFamily="34" charset="-120"/>
              </a:rPr>
              <a:t>OneVoice27 soll mehr sein als ein einmaliges Projekt. Unsere Gemeinde ist eingeladen, Teil dieser Bewegung zu werden, eigene Schwerpunkte zu setzen und Menschen neu mit Jesus bekannt zu machen.</a:t>
            </a:r>
            <a:endParaRPr lang="en-US" sz="1500" dirty="0"/>
          </a:p>
        </p:txBody>
      </p:sp>
      <p:sp>
        <p:nvSpPr>
          <p:cNvPr id="8" name="Shape 5"/>
          <p:cNvSpPr/>
          <p:nvPr/>
        </p:nvSpPr>
        <p:spPr>
          <a:xfrm>
            <a:off x="685800" y="5044440"/>
            <a:ext cx="3291840" cy="594360"/>
          </a:xfrm>
          <a:prstGeom prst="roundRect">
            <a:avLst>
              <a:gd name="adj" fmla="val 49231"/>
            </a:avLst>
          </a:prstGeom>
          <a:solidFill>
            <a:srgbClr val="FFFFFF"/>
          </a:solidFill>
          <a:ln/>
        </p:spPr>
        <p:txBody>
          <a:bodyPr/>
          <a:lstStyle/>
          <a:p>
            <a:endParaRPr lang="de-CH"/>
          </a:p>
        </p:txBody>
      </p:sp>
      <p:sp>
        <p:nvSpPr>
          <p:cNvPr id="10" name="Text 7"/>
          <p:cNvSpPr/>
          <p:nvPr/>
        </p:nvSpPr>
        <p:spPr>
          <a:xfrm>
            <a:off x="731520" y="6035040"/>
            <a:ext cx="7315200" cy="365760"/>
          </a:xfrm>
          <a:prstGeom prst="rect">
            <a:avLst/>
          </a:prstGeom>
          <a:noFill/>
          <a:ln/>
        </p:spPr>
        <p:txBody>
          <a:bodyPr wrap="square" rtlCol="0" anchor="ctr"/>
          <a:lstStyle/>
          <a:p>
            <a:pPr marL="0" indent="0">
              <a:buNone/>
            </a:pPr>
            <a:r>
              <a:rPr lang="en-US" sz="1100" dirty="0">
                <a:solidFill>
                  <a:srgbClr val="FFFFFF">
                    <a:alpha val="85000"/>
                  </a:srgbClr>
                </a:solidFill>
                <a:latin typeface="Calibri" pitchFamily="34" charset="0"/>
                <a:ea typeface="Calibri" pitchFamily="34" charset="-122"/>
                <a:cs typeface="Calibri" pitchFamily="34" charset="-120"/>
              </a:rPr>
              <a:t>Für Fragen und Beteiligungsmöglichkeiten wende dich an deine Gemeindeleitung oder die DSV.</a:t>
            </a:r>
            <a:endParaRPr lang="en-US" sz="1100" dirty="0"/>
          </a:p>
        </p:txBody>
      </p:sp>
      <p:sp>
        <p:nvSpPr>
          <p:cNvPr id="13" name="Shape 5">
            <a:extLst>
              <a:ext uri="{FF2B5EF4-FFF2-40B4-BE49-F238E27FC236}">
                <a16:creationId xmlns:a16="http://schemas.microsoft.com/office/drawing/2014/main" id="{81151AC9-8AD3-BCE9-04E0-35BD65C90A7C}"/>
              </a:ext>
            </a:extLst>
          </p:cNvPr>
          <p:cNvSpPr/>
          <p:nvPr/>
        </p:nvSpPr>
        <p:spPr>
          <a:xfrm>
            <a:off x="4389120" y="5044440"/>
            <a:ext cx="3291840" cy="594360"/>
          </a:xfrm>
          <a:prstGeom prst="roundRect">
            <a:avLst>
              <a:gd name="adj" fmla="val 49231"/>
            </a:avLst>
          </a:prstGeom>
          <a:solidFill>
            <a:srgbClr val="FFFFFF"/>
          </a:solidFill>
          <a:ln/>
        </p:spPr>
        <p:txBody>
          <a:bodyPr/>
          <a:lstStyle/>
          <a:p>
            <a:endParaRPr lang="de-CH" dirty="0"/>
          </a:p>
        </p:txBody>
      </p:sp>
      <p:sp>
        <p:nvSpPr>
          <p:cNvPr id="15" name="Text 6">
            <a:extLst>
              <a:ext uri="{FF2B5EF4-FFF2-40B4-BE49-F238E27FC236}">
                <a16:creationId xmlns:a16="http://schemas.microsoft.com/office/drawing/2014/main" id="{56FB8993-4014-DD9E-7EDB-D311BDB3A5EF}"/>
              </a:ext>
            </a:extLst>
          </p:cNvPr>
          <p:cNvSpPr/>
          <p:nvPr/>
        </p:nvSpPr>
        <p:spPr>
          <a:xfrm>
            <a:off x="647700" y="5050359"/>
            <a:ext cx="3291840" cy="594360"/>
          </a:xfrm>
          <a:prstGeom prst="rect">
            <a:avLst/>
          </a:prstGeom>
          <a:noFill/>
          <a:ln/>
        </p:spPr>
        <p:txBody>
          <a:bodyPr wrap="square" rtlCol="0" anchor="ctr"/>
          <a:lstStyle/>
          <a:p>
            <a:pPr marL="0" indent="0" algn="ctr">
              <a:buNone/>
            </a:pPr>
            <a:r>
              <a:rPr lang="en-US" sz="1400" b="1" dirty="0">
                <a:solidFill>
                  <a:srgbClr val="1C8C96"/>
                </a:solidFill>
                <a:latin typeface="Calibri" pitchFamily="34" charset="0"/>
                <a:ea typeface="Calibri" pitchFamily="34" charset="-122"/>
                <a:cs typeface="Calibri" pitchFamily="34" charset="-120"/>
              </a:rPr>
              <a:t>www.onevoice27.org</a:t>
            </a:r>
            <a:endParaRPr lang="en-US" sz="1400" dirty="0"/>
          </a:p>
        </p:txBody>
      </p:sp>
      <p:sp>
        <p:nvSpPr>
          <p:cNvPr id="9" name="Text 6"/>
          <p:cNvSpPr/>
          <p:nvPr/>
        </p:nvSpPr>
        <p:spPr>
          <a:xfrm>
            <a:off x="4351020" y="5059976"/>
            <a:ext cx="3291840" cy="594360"/>
          </a:xfrm>
          <a:prstGeom prst="rect">
            <a:avLst/>
          </a:prstGeom>
          <a:noFill/>
          <a:ln/>
        </p:spPr>
        <p:txBody>
          <a:bodyPr wrap="square" rtlCol="0" anchor="ctr"/>
          <a:lstStyle/>
          <a:p>
            <a:pPr marL="0" indent="0" algn="ctr">
              <a:buNone/>
            </a:pPr>
            <a:r>
              <a:rPr lang="en-US" sz="1400" b="1" dirty="0" err="1">
                <a:solidFill>
                  <a:srgbClr val="1C8C96"/>
                </a:solidFill>
                <a:latin typeface="Calibri" pitchFamily="34" charset="0"/>
                <a:ea typeface="Calibri" pitchFamily="34" charset="-122"/>
                <a:cs typeface="Calibri" pitchFamily="34" charset="-120"/>
              </a:rPr>
              <a:t>www.material.adventisten.ch</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621</Words>
  <Application>Microsoft Office PowerPoint</Application>
  <PresentationFormat>Breitbild</PresentationFormat>
  <Paragraphs>102</Paragraphs>
  <Slides>9</Slides>
  <Notes>8</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9</vt:i4>
      </vt:variant>
    </vt:vector>
  </HeadingPairs>
  <TitlesOfParts>
    <vt:vector size="12" baseType="lpstr">
      <vt:lpstr>Arial</vt:lpstr>
      <vt:lpstr>Calibri</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Nicole Bürgi</cp:lastModifiedBy>
  <cp:revision>4</cp:revision>
  <dcterms:created xsi:type="dcterms:W3CDTF">2026-08-28T08:59:33Z</dcterms:created>
  <dcterms:modified xsi:type="dcterms:W3CDTF">2026-08-28T09:35:10Z</dcterms:modified>
</cp:coreProperties>
</file>