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9" r:id="rId4"/>
    <p:sldId id="259" r:id="rId5"/>
    <p:sldId id="260" r:id="rId6"/>
    <p:sldId id="261" r:id="rId7"/>
    <p:sldId id="270" r:id="rId8"/>
    <p:sldId id="263" r:id="rId9"/>
    <p:sldId id="264" r:id="rId10"/>
    <p:sldId id="271" r:id="rId11"/>
    <p:sldId id="272" r:id="rId12"/>
    <p:sldId id="273" r:id="rId13"/>
    <p:sldId id="266" r:id="rId14"/>
    <p:sldId id="267" r:id="rId15"/>
    <p:sldId id="268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78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231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9B8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95360" y="-1828800"/>
            <a:ext cx="6858000" cy="6858000"/>
          </a:xfrm>
          <a:prstGeom prst="ellipse">
            <a:avLst/>
          </a:prstGeom>
          <a:solidFill>
            <a:srgbClr val="6EC6D1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3" name="Shape 1"/>
          <p:cNvSpPr/>
          <p:nvPr/>
        </p:nvSpPr>
        <p:spPr>
          <a:xfrm>
            <a:off x="9692640" y="4297680"/>
            <a:ext cx="5120640" cy="5120640"/>
          </a:xfrm>
          <a:prstGeom prst="ellipse">
            <a:avLst/>
          </a:prstGeom>
          <a:solidFill>
            <a:srgbClr val="6EC6D1"/>
          </a:solidFill>
          <a:ln/>
        </p:spPr>
        <p:txBody>
          <a:bodyPr/>
          <a:lstStyle/>
          <a:p>
            <a:endParaRPr lang="de-CH"/>
          </a:p>
        </p:txBody>
      </p:sp>
      <p:pic>
        <p:nvPicPr>
          <p:cNvPr id="4" name="Image 0" descr="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502920"/>
            <a:ext cx="1051560" cy="10515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214884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OneVoice27</a:t>
            </a:r>
            <a:endParaRPr lang="en-US" sz="5800" dirty="0"/>
          </a:p>
        </p:txBody>
      </p:sp>
      <p:sp>
        <p:nvSpPr>
          <p:cNvPr id="7" name="Text 4"/>
          <p:cNvSpPr/>
          <p:nvPr/>
        </p:nvSpPr>
        <p:spPr>
          <a:xfrm>
            <a:off x="731520" y="3108960"/>
            <a:ext cx="9601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Schweiz</a:t>
            </a:r>
            <a:endParaRPr lang="en-US" sz="3000" dirty="0"/>
          </a:p>
        </p:txBody>
      </p:sp>
      <p:sp>
        <p:nvSpPr>
          <p:cNvPr id="8" name="Shape 5"/>
          <p:cNvSpPr/>
          <p:nvPr/>
        </p:nvSpPr>
        <p:spPr>
          <a:xfrm>
            <a:off x="777240" y="3913632"/>
            <a:ext cx="1280160" cy="0"/>
          </a:xfrm>
          <a:prstGeom prst="line">
            <a:avLst/>
          </a:prstGeom>
          <a:noFill/>
          <a:ln w="38100">
            <a:solidFill>
              <a:srgbClr val="F28B0D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9" name="Text 6"/>
          <p:cNvSpPr/>
          <p:nvPr/>
        </p:nvSpPr>
        <p:spPr>
          <a:xfrm>
            <a:off x="731520" y="41148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„All things new“ – hope starts here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KONKRET AM STAND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</a:t>
            </a:r>
            <a:r>
              <a:rPr lang="en-US" sz="3000" b="1" dirty="0" err="1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</a:t>
            </a: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die Jesus Expo?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Intro"/>
          <p:cNvSpPr txBox="1"/>
          <p:nvPr/>
        </p:nvSpPr>
        <p:spPr>
          <a:xfrm>
            <a:off x="548640" y="16916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7 Stände entlang der 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Ich-bin-Worte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 sprechen echte Bedürfnisse an und sammeln Kontakte für weitere Einladungen.</a:t>
            </a:r>
            <a:endParaRPr lang="de-CH" sz="2000" dirty="0"/>
          </a:p>
        </p:txBody>
      </p:sp>
      <p:sp>
        <p:nvSpPr>
          <p:cNvPr id="100" name="Card"/>
          <p:cNvSpPr/>
          <p:nvPr/>
        </p:nvSpPr>
        <p:spPr>
          <a:xfrm>
            <a:off x="548640" y="2697480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1" name="Card"/>
          <p:cNvSpPr/>
          <p:nvPr/>
        </p:nvSpPr>
        <p:spPr>
          <a:xfrm>
            <a:off x="777240" y="2798064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2" name="Num"/>
          <p:cNvSpPr txBox="1"/>
          <p:nvPr/>
        </p:nvSpPr>
        <p:spPr>
          <a:xfrm>
            <a:off x="777240" y="27980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de-CH" sz="2000" dirty="0"/>
          </a:p>
        </p:txBody>
      </p:sp>
      <p:sp>
        <p:nvSpPr>
          <p:cNvPr id="103" name="RowText"/>
          <p:cNvSpPr txBox="1"/>
          <p:nvPr/>
        </p:nvSpPr>
        <p:spPr>
          <a:xfrm>
            <a:off x="1463040" y="2697480"/>
            <a:ext cx="9372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Stand aufbauen — </a:t>
            </a:r>
          </a:p>
          <a:p>
            <a:pPr marL="0" indent="0">
              <a:lnSpc>
                <a:spcPct val="112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Themenstationen im öffentlichen Raum, Team in einheitlichen T-Shirts</a:t>
            </a:r>
            <a:endParaRPr lang="de-CH" sz="2000" dirty="0"/>
          </a:p>
        </p:txBody>
      </p:sp>
      <p:sp>
        <p:nvSpPr>
          <p:cNvPr id="104" name="Card"/>
          <p:cNvSpPr/>
          <p:nvPr/>
        </p:nvSpPr>
        <p:spPr>
          <a:xfrm>
            <a:off x="548640" y="3447288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5" name="Card"/>
          <p:cNvSpPr/>
          <p:nvPr/>
        </p:nvSpPr>
        <p:spPr>
          <a:xfrm>
            <a:off x="777240" y="3547872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6" name="Num"/>
          <p:cNvSpPr txBox="1"/>
          <p:nvPr/>
        </p:nvSpPr>
        <p:spPr>
          <a:xfrm>
            <a:off x="777240" y="35478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de-CH" sz="2000" dirty="0"/>
          </a:p>
        </p:txBody>
      </p:sp>
      <p:sp>
        <p:nvSpPr>
          <p:cNvPr id="107" name="RowText"/>
          <p:cNvSpPr txBox="1"/>
          <p:nvPr/>
        </p:nvSpPr>
        <p:spPr>
          <a:xfrm>
            <a:off x="1463040" y="3447288"/>
            <a:ext cx="9372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Ansprechen &amp; Mitmachen — </a:t>
            </a:r>
          </a:p>
          <a:p>
            <a:pPr marL="0" indent="0">
              <a:lnSpc>
                <a:spcPct val="112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Team spricht Passanten niederschwellig an, gemeinsame Mitmach-Aktion</a:t>
            </a:r>
            <a:endParaRPr lang="de-CH" sz="2000" dirty="0"/>
          </a:p>
        </p:txBody>
      </p:sp>
      <p:sp>
        <p:nvSpPr>
          <p:cNvPr id="108" name="Card"/>
          <p:cNvSpPr/>
          <p:nvPr/>
        </p:nvSpPr>
        <p:spPr>
          <a:xfrm>
            <a:off x="548640" y="4197096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9" name="Card"/>
          <p:cNvSpPr/>
          <p:nvPr/>
        </p:nvSpPr>
        <p:spPr>
          <a:xfrm>
            <a:off x="777240" y="4297680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0" name="Num"/>
          <p:cNvSpPr txBox="1"/>
          <p:nvPr/>
        </p:nvSpPr>
        <p:spPr>
          <a:xfrm>
            <a:off x="777240" y="4297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de-CH" sz="2000" dirty="0"/>
          </a:p>
        </p:txBody>
      </p:sp>
      <p:sp>
        <p:nvSpPr>
          <p:cNvPr id="111" name="RowText"/>
          <p:cNvSpPr txBox="1"/>
          <p:nvPr/>
        </p:nvSpPr>
        <p:spPr>
          <a:xfrm>
            <a:off x="1463040" y="4197096"/>
            <a:ext cx="9372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Kontakt erfassen — </a:t>
            </a:r>
          </a:p>
          <a:p>
            <a:pPr marL="0" indent="0">
              <a:lnSpc>
                <a:spcPct val="112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Besucherkarte ausfüllen, Package übergeben, Einladung zum WhatsApp-Kanal</a:t>
            </a:r>
            <a:endParaRPr lang="de-CH" sz="2000" dirty="0"/>
          </a:p>
        </p:txBody>
      </p:sp>
      <p:sp>
        <p:nvSpPr>
          <p:cNvPr id="112" name="Card"/>
          <p:cNvSpPr/>
          <p:nvPr/>
        </p:nvSpPr>
        <p:spPr>
          <a:xfrm>
            <a:off x="548640" y="4946904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3" name="Card"/>
          <p:cNvSpPr/>
          <p:nvPr/>
        </p:nvSpPr>
        <p:spPr>
          <a:xfrm>
            <a:off x="777240" y="5047488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4" name="Num"/>
          <p:cNvSpPr txBox="1"/>
          <p:nvPr/>
        </p:nvSpPr>
        <p:spPr>
          <a:xfrm>
            <a:off x="777240" y="5047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4</a:t>
            </a:r>
            <a:endParaRPr lang="de-CH" sz="2000" dirty="0"/>
          </a:p>
        </p:txBody>
      </p:sp>
      <p:sp>
        <p:nvSpPr>
          <p:cNvPr id="115" name="RowText"/>
          <p:cNvSpPr txBox="1"/>
          <p:nvPr/>
        </p:nvSpPr>
        <p:spPr>
          <a:xfrm>
            <a:off x="1463040" y="4946904"/>
            <a:ext cx="9372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Nachfassen &amp; begleiten — </a:t>
            </a:r>
          </a:p>
          <a:p>
            <a:pPr marL="0" indent="0">
              <a:lnSpc>
                <a:spcPct val="112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Kontakthalter melden sich zeitnah, laden zu Gottesdienst und Kleingruppe ein</a:t>
            </a:r>
            <a:endParaRPr lang="de-CH" sz="2000" dirty="0"/>
          </a:p>
        </p:txBody>
      </p:sp>
      <p:sp>
        <p:nvSpPr>
          <p:cNvPr id="116" name="Card"/>
          <p:cNvSpPr/>
          <p:nvPr/>
        </p:nvSpPr>
        <p:spPr>
          <a:xfrm>
            <a:off x="548640" y="5696712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7" name="Card"/>
          <p:cNvSpPr/>
          <p:nvPr/>
        </p:nvSpPr>
        <p:spPr>
          <a:xfrm>
            <a:off x="777240" y="5797296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8" name="Num"/>
          <p:cNvSpPr txBox="1"/>
          <p:nvPr/>
        </p:nvSpPr>
        <p:spPr>
          <a:xfrm>
            <a:off x="777240" y="57972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5</a:t>
            </a:r>
            <a:endParaRPr lang="de-CH" sz="2000" dirty="0"/>
          </a:p>
        </p:txBody>
      </p:sp>
      <p:sp>
        <p:nvSpPr>
          <p:cNvPr id="119" name="RowText"/>
          <p:cNvSpPr txBox="1"/>
          <p:nvPr/>
        </p:nvSpPr>
        <p:spPr>
          <a:xfrm>
            <a:off x="1463040" y="5696712"/>
            <a:ext cx="9372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Digital ergänzen — </a:t>
            </a:r>
          </a:p>
          <a:p>
            <a:pPr>
              <a:lnSpc>
                <a:spcPct val="112000"/>
              </a:lnSpc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Option B 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echt.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: Bibel/Study Guide per Social Media, pers. Chat-Begleitung</a:t>
            </a:r>
            <a:endParaRPr lang="de-CH" sz="2000" dirty="0"/>
          </a:p>
        </p:txBody>
      </p:sp>
      <p:sp>
        <p:nvSpPr>
          <p:cNvPr id="33" name="Text 30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52DF1-E901-DFBC-274D-1761C14ED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F06712-95E5-BDAC-8775-896C0B105BD8}"/>
              </a:ext>
            </a:extLst>
          </p:cNvPr>
          <p:cNvSpPr/>
          <p:nvPr/>
        </p:nvSpPr>
        <p:spPr>
          <a:xfrm>
            <a:off x="-68912" y="-47708"/>
            <a:ext cx="12382831" cy="6965343"/>
          </a:xfrm>
          <a:prstGeom prst="rect">
            <a:avLst/>
          </a:prstGeom>
          <a:solidFill>
            <a:srgbClr val="FDF6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pic>
        <p:nvPicPr>
          <p:cNvPr id="3" name="Picture 2" descr="echt-logo_gruen.png">
            <a:extLst>
              <a:ext uri="{FF2B5EF4-FFF2-40B4-BE49-F238E27FC236}">
                <a16:creationId xmlns:a16="http://schemas.microsoft.com/office/drawing/2014/main" id="{F4B029D4-D836-288C-037A-01AE9F312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88" y="320040"/>
            <a:ext cx="502920" cy="502920"/>
          </a:xfrm>
          <a:prstGeom prst="rect">
            <a:avLst/>
          </a:prstGeom>
        </p:spPr>
      </p:pic>
      <p:pic>
        <p:nvPicPr>
          <p:cNvPr id="4" name="Picture 3" descr="crop_77_0_837x1125_260311_Drehtag_201416.jpg">
            <a:extLst>
              <a:ext uri="{FF2B5EF4-FFF2-40B4-BE49-F238E27FC236}">
                <a16:creationId xmlns:a16="http://schemas.microsoft.com/office/drawing/2014/main" id="{98BDAC29-F027-0992-59CB-74B88B71F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188" y="0"/>
            <a:ext cx="510235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9B0C69-11E2-B91A-7F4B-9A35142C4549}"/>
              </a:ext>
            </a:extLst>
          </p:cNvPr>
          <p:cNvSpPr txBox="1"/>
          <p:nvPr/>
        </p:nvSpPr>
        <p:spPr>
          <a:xfrm>
            <a:off x="458788" y="1097280"/>
            <a:ext cx="630936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800" dirty="0">
                <a:solidFill>
                  <a:srgbClr val="4F5018"/>
                </a:solidFill>
              </a:rPr>
              <a:t>Was </a:t>
            </a:r>
            <a:r>
              <a:rPr sz="2800" dirty="0" err="1">
                <a:solidFill>
                  <a:srgbClr val="4F5018"/>
                </a:solidFill>
              </a:rPr>
              <a:t>ist</a:t>
            </a:r>
            <a:r>
              <a:rPr sz="2800" dirty="0">
                <a:solidFill>
                  <a:srgbClr val="4F5018"/>
                </a:solidFill>
              </a:rPr>
              <a:t> </a:t>
            </a:r>
            <a:r>
              <a:rPr lang="de-DE" sz="2800" dirty="0">
                <a:solidFill>
                  <a:srgbClr val="4F5018"/>
                </a:solidFill>
              </a:rPr>
              <a:t>das </a:t>
            </a:r>
            <a:r>
              <a:rPr lang="de-DE" sz="2800" dirty="0" err="1">
                <a:solidFill>
                  <a:srgbClr val="4F5018"/>
                </a:solidFill>
              </a:rPr>
              <a:t>Social</a:t>
            </a:r>
            <a:r>
              <a:rPr lang="de-DE" sz="2800" dirty="0">
                <a:solidFill>
                  <a:srgbClr val="4F5018"/>
                </a:solidFill>
              </a:rPr>
              <a:t> Media Projekt </a:t>
            </a:r>
            <a:r>
              <a:rPr lang="de-CH" sz="28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</a:t>
            </a:r>
            <a:r>
              <a:rPr sz="2800" dirty="0" err="1">
                <a:solidFill>
                  <a:srgbClr val="4F5018"/>
                </a:solidFill>
              </a:rPr>
              <a:t>echt</a:t>
            </a:r>
            <a:r>
              <a:rPr sz="2800" dirty="0">
                <a:solidFill>
                  <a:srgbClr val="4F5018"/>
                </a:solidFill>
              </a:rPr>
              <a:t>.</a:t>
            </a:r>
            <a:r>
              <a:rPr lang="de-CH" sz="28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</a:t>
            </a:r>
            <a:r>
              <a:rPr sz="2800" dirty="0">
                <a:solidFill>
                  <a:srgbClr val="4F5018"/>
                </a:solidFill>
              </a:rPr>
              <a:t>?</a:t>
            </a:r>
          </a:p>
        </p:txBody>
      </p:sp>
      <p:sp>
        <p:nvSpPr>
          <p:cNvPr id="100" name="Rect"/>
          <p:cNvSpPr/>
          <p:nvPr/>
        </p:nvSpPr>
        <p:spPr>
          <a:xfrm>
            <a:off x="458788" y="2057400"/>
            <a:ext cx="6400800" cy="1179576"/>
          </a:xfrm>
          <a:prstGeom prst="roundRect">
            <a:avLst>
              <a:gd name="adj" fmla="val 6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1" name="Title"/>
          <p:cNvSpPr txBox="1"/>
          <p:nvPr/>
        </p:nvSpPr>
        <p:spPr>
          <a:xfrm>
            <a:off x="687388" y="2070310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Digitales Missionsprojekt</a:t>
            </a:r>
            <a:endParaRPr lang="de-CH" sz="2000" dirty="0"/>
          </a:p>
        </p:txBody>
      </p:sp>
      <p:sp>
        <p:nvSpPr>
          <p:cNvPr id="102" name="Desc"/>
          <p:cNvSpPr txBox="1"/>
          <p:nvPr/>
        </p:nvSpPr>
        <p:spPr>
          <a:xfrm>
            <a:off x="687388" y="2473475"/>
            <a:ext cx="59436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echt.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 holt Menschen dort ab, wo sie sind — online, in den sozialen Medien.</a:t>
            </a:r>
            <a:endParaRPr lang="de-CH" sz="2000" dirty="0"/>
          </a:p>
        </p:txBody>
      </p:sp>
      <p:sp>
        <p:nvSpPr>
          <p:cNvPr id="103" name="Rect"/>
          <p:cNvSpPr/>
          <p:nvPr/>
        </p:nvSpPr>
        <p:spPr>
          <a:xfrm>
            <a:off x="458788" y="3337560"/>
            <a:ext cx="6400800" cy="886968"/>
          </a:xfrm>
          <a:prstGeom prst="roundRect">
            <a:avLst>
              <a:gd name="adj" fmla="val 6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4" name="Title"/>
          <p:cNvSpPr txBox="1"/>
          <p:nvPr/>
        </p:nvSpPr>
        <p:spPr>
          <a:xfrm>
            <a:off x="687388" y="3402663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Ein Geschenk</a:t>
            </a:r>
            <a:endParaRPr lang="de-CH" sz="2000" dirty="0"/>
          </a:p>
        </p:txBody>
      </p:sp>
      <p:sp>
        <p:nvSpPr>
          <p:cNvPr id="105" name="Desc"/>
          <p:cNvSpPr txBox="1"/>
          <p:nvPr/>
        </p:nvSpPr>
        <p:spPr>
          <a:xfrm>
            <a:off x="687388" y="3735613"/>
            <a:ext cx="5943600" cy="301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Im Zentrum steht eine Bibel und ein Studienheft.</a:t>
            </a:r>
            <a:endParaRPr lang="de-CH" sz="2000" dirty="0"/>
          </a:p>
        </p:txBody>
      </p:sp>
      <p:sp>
        <p:nvSpPr>
          <p:cNvPr id="106" name="Rect"/>
          <p:cNvSpPr/>
          <p:nvPr/>
        </p:nvSpPr>
        <p:spPr>
          <a:xfrm>
            <a:off x="458788" y="4325112"/>
            <a:ext cx="6400800" cy="1179576"/>
          </a:xfrm>
          <a:prstGeom prst="roundRect">
            <a:avLst>
              <a:gd name="adj" fmla="val 6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7" name="Title"/>
          <p:cNvSpPr txBox="1"/>
          <p:nvPr/>
        </p:nvSpPr>
        <p:spPr>
          <a:xfrm>
            <a:off x="687388" y="4338022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Beziehung</a:t>
            </a:r>
            <a:endParaRPr lang="de-CH" sz="2000" dirty="0"/>
          </a:p>
        </p:txBody>
      </p:sp>
      <p:sp>
        <p:nvSpPr>
          <p:cNvPr id="108" name="Desc"/>
          <p:cNvSpPr txBox="1"/>
          <p:nvPr/>
        </p:nvSpPr>
        <p:spPr>
          <a:xfrm>
            <a:off x="687388" y="4747724"/>
            <a:ext cx="59436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Die Bestellung läuft über persönliche Nachrichten statt Formulare — Beziehung von Anfang an.</a:t>
            </a:r>
            <a:endParaRPr lang="de-CH" sz="2000" dirty="0"/>
          </a:p>
        </p:txBody>
      </p:sp>
      <p:sp>
        <p:nvSpPr>
          <p:cNvPr id="109" name="Rect"/>
          <p:cNvSpPr/>
          <p:nvPr/>
        </p:nvSpPr>
        <p:spPr>
          <a:xfrm>
            <a:off x="458788" y="5605272"/>
            <a:ext cx="6400800" cy="1179576"/>
          </a:xfrm>
          <a:prstGeom prst="roundRect">
            <a:avLst>
              <a:gd name="adj" fmla="val 6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0" name="Title"/>
          <p:cNvSpPr txBox="1"/>
          <p:nvPr/>
        </p:nvSpPr>
        <p:spPr>
          <a:xfrm>
            <a:off x="687388" y="5624310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Begleitung</a:t>
            </a:r>
            <a:endParaRPr lang="de-CH" sz="2000" dirty="0"/>
          </a:p>
        </p:txBody>
      </p:sp>
      <p:sp>
        <p:nvSpPr>
          <p:cNvPr id="111" name="Desc"/>
          <p:cNvSpPr txBox="1"/>
          <p:nvPr/>
        </p:nvSpPr>
        <p:spPr>
          <a:xfrm>
            <a:off x="687388" y="5989347"/>
            <a:ext cx="59436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So entstehen Gespräche — Menschen werden persönlich begleitet, bis in die Gemeinde hinein.</a:t>
            </a:r>
            <a:endParaRPr lang="de-CH" sz="2000" dirty="0"/>
          </a:p>
        </p:txBody>
      </p:sp>
      <p:sp>
        <p:nvSpPr>
          <p:cNvPr id="91" name="Footer Right"/>
          <p:cNvSpPr txBox="1"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r"/>
            <a:r>
              <a:rPr sz="2000" dirty="0">
                <a:solidFill>
                  <a:srgbClr val="8C8A6E"/>
                </a:solidFill>
                <a:latin typeface="Montserrat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74618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8" y="0"/>
            <a:ext cx="12188952" cy="6858000"/>
          </a:xfrm>
          <a:prstGeom prst="rect">
            <a:avLst/>
          </a:prstGeom>
          <a:solidFill>
            <a:srgbClr val="FDF6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pic>
        <p:nvPicPr>
          <p:cNvPr id="3" name="Picture 2" descr="echt-logo_gru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88" y="320040"/>
            <a:ext cx="502920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8788" y="1097280"/>
            <a:ext cx="9144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dirty="0">
                <a:solidFill>
                  <a:srgbClr val="4F5018"/>
                </a:solidFill>
              </a:rPr>
              <a:t>Der Weg </a:t>
            </a:r>
            <a:r>
              <a:rPr sz="4000" dirty="0" err="1">
                <a:solidFill>
                  <a:srgbClr val="4F5018"/>
                </a:solidFill>
              </a:rPr>
              <a:t>eines</a:t>
            </a:r>
            <a:r>
              <a:rPr sz="4000" dirty="0">
                <a:solidFill>
                  <a:srgbClr val="4F5018"/>
                </a:solidFill>
              </a:rPr>
              <a:t> </a:t>
            </a:r>
            <a:r>
              <a:rPr sz="4000" dirty="0" err="1">
                <a:solidFill>
                  <a:srgbClr val="4F5018"/>
                </a:solidFill>
              </a:rPr>
              <a:t>Kontakts</a:t>
            </a:r>
            <a:endParaRPr sz="4000" dirty="0">
              <a:solidFill>
                <a:srgbClr val="4F5018"/>
              </a:solidFill>
            </a:endParaRPr>
          </a:p>
        </p:txBody>
      </p:sp>
      <p:sp>
        <p:nvSpPr>
          <p:cNvPr id="5" name="Intro"/>
          <p:cNvSpPr txBox="1"/>
          <p:nvPr/>
        </p:nvSpPr>
        <p:spPr>
          <a:xfrm>
            <a:off x="458788" y="196596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Die DSV liefert Infrastruktur und Reichweite, die Gemeinde liefert Beziehung.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Pilotphase Österreich: 255 neue Kontakte, 166 verschenkte Bibeln.</a:t>
            </a:r>
            <a:endParaRPr lang="de-CH" sz="2000" dirty="0"/>
          </a:p>
        </p:txBody>
      </p:sp>
      <p:sp>
        <p:nvSpPr>
          <p:cNvPr id="100" name="Card"/>
          <p:cNvSpPr/>
          <p:nvPr/>
        </p:nvSpPr>
        <p:spPr>
          <a:xfrm>
            <a:off x="458788" y="2834640"/>
            <a:ext cx="10515600" cy="786384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1" name="Card"/>
          <p:cNvSpPr/>
          <p:nvPr/>
        </p:nvSpPr>
        <p:spPr>
          <a:xfrm>
            <a:off x="687388" y="2999232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2" name="Num"/>
          <p:cNvSpPr txBox="1"/>
          <p:nvPr/>
        </p:nvSpPr>
        <p:spPr>
          <a:xfrm>
            <a:off x="687388" y="2999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de-CH" sz="2000" dirty="0"/>
          </a:p>
        </p:txBody>
      </p:sp>
      <p:sp>
        <p:nvSpPr>
          <p:cNvPr id="103" name="RowText"/>
          <p:cNvSpPr txBox="1"/>
          <p:nvPr/>
        </p:nvSpPr>
        <p:spPr>
          <a:xfrm>
            <a:off x="1373188" y="2834640"/>
            <a:ext cx="93726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Aufmerksamkeit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Instagram-Werbung und Gemeinde-Empfehlungen lenken die Aufmerksamkeit auf die Gratis-Bibel.</a:t>
            </a:r>
            <a:endParaRPr lang="de-CH" sz="2000" dirty="0"/>
          </a:p>
        </p:txBody>
      </p:sp>
      <p:sp>
        <p:nvSpPr>
          <p:cNvPr id="104" name="Card"/>
          <p:cNvSpPr/>
          <p:nvPr/>
        </p:nvSpPr>
        <p:spPr>
          <a:xfrm>
            <a:off x="458788" y="3730752"/>
            <a:ext cx="10515600" cy="786384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5" name="Card"/>
          <p:cNvSpPr/>
          <p:nvPr/>
        </p:nvSpPr>
        <p:spPr>
          <a:xfrm>
            <a:off x="687388" y="3895344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6" name="Num"/>
          <p:cNvSpPr txBox="1"/>
          <p:nvPr/>
        </p:nvSpPr>
        <p:spPr>
          <a:xfrm>
            <a:off x="687388" y="38953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de-CH" sz="2000" dirty="0"/>
          </a:p>
        </p:txBody>
      </p:sp>
      <p:sp>
        <p:nvSpPr>
          <p:cNvPr id="107" name="RowText"/>
          <p:cNvSpPr txBox="1"/>
          <p:nvPr/>
        </p:nvSpPr>
        <p:spPr>
          <a:xfrm>
            <a:off x="1373188" y="3730752"/>
            <a:ext cx="93726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Interesse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Menschen bestellen die Bibel per Instagram oder WhatsApp; Gemeindeglieder schenken Kontakten eine Gratis-Bibel.</a:t>
            </a:r>
            <a:endParaRPr lang="de-CH" sz="2000" dirty="0"/>
          </a:p>
        </p:txBody>
      </p:sp>
      <p:sp>
        <p:nvSpPr>
          <p:cNvPr id="108" name="Card"/>
          <p:cNvSpPr/>
          <p:nvPr/>
        </p:nvSpPr>
        <p:spPr>
          <a:xfrm>
            <a:off x="458788" y="4626864"/>
            <a:ext cx="10515600" cy="786384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9" name="Card"/>
          <p:cNvSpPr/>
          <p:nvPr/>
        </p:nvSpPr>
        <p:spPr>
          <a:xfrm>
            <a:off x="687388" y="4791456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0" name="Num"/>
          <p:cNvSpPr txBox="1"/>
          <p:nvPr/>
        </p:nvSpPr>
        <p:spPr>
          <a:xfrm>
            <a:off x="687388" y="47914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de-CH" sz="2000" dirty="0"/>
          </a:p>
        </p:txBody>
      </p:sp>
      <p:sp>
        <p:nvSpPr>
          <p:cNvPr id="111" name="RowText"/>
          <p:cNvSpPr txBox="1"/>
          <p:nvPr/>
        </p:nvSpPr>
        <p:spPr>
          <a:xfrm>
            <a:off x="1373188" y="4626864"/>
            <a:ext cx="93726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Beziehung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Ein Gemeindemitglied antwortet persönlich und begleitet per Chat – über Bibel, Glauben, Leben.</a:t>
            </a:r>
            <a:endParaRPr lang="de-CH" sz="2000" dirty="0"/>
          </a:p>
        </p:txBody>
      </p:sp>
      <p:sp>
        <p:nvSpPr>
          <p:cNvPr id="112" name="Card"/>
          <p:cNvSpPr/>
          <p:nvPr/>
        </p:nvSpPr>
        <p:spPr>
          <a:xfrm>
            <a:off x="458788" y="5522976"/>
            <a:ext cx="10515600" cy="786384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3" name="Card"/>
          <p:cNvSpPr/>
          <p:nvPr/>
        </p:nvSpPr>
        <p:spPr>
          <a:xfrm>
            <a:off x="687388" y="5687568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4" name="Num"/>
          <p:cNvSpPr txBox="1"/>
          <p:nvPr/>
        </p:nvSpPr>
        <p:spPr>
          <a:xfrm>
            <a:off x="687388" y="56875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4</a:t>
            </a:r>
            <a:endParaRPr lang="de-CH" sz="2000" dirty="0"/>
          </a:p>
        </p:txBody>
      </p:sp>
      <p:sp>
        <p:nvSpPr>
          <p:cNvPr id="115" name="RowText"/>
          <p:cNvSpPr txBox="1"/>
          <p:nvPr/>
        </p:nvSpPr>
        <p:spPr>
          <a:xfrm>
            <a:off x="1373188" y="5522976"/>
            <a:ext cx="93726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Ankommen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Einladung zu Bibelkreisen, Kleingruppen oder Gemeindeveranstaltungen — die Beziehung wird vertieft.</a:t>
            </a:r>
            <a:endParaRPr lang="de-CH" sz="2000" dirty="0"/>
          </a:p>
        </p:txBody>
      </p:sp>
      <p:sp>
        <p:nvSpPr>
          <p:cNvPr id="116" name="CloseNote"/>
          <p:cNvSpPr txBox="1"/>
          <p:nvPr/>
        </p:nvSpPr>
        <p:spPr>
          <a:xfrm>
            <a:off x="458788" y="6391656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i="1" dirty="0">
                <a:solidFill>
                  <a:srgbClr val="F28B0D"/>
                </a:solidFill>
                <a:latin typeface="Calibri" pitchFamily="34" charset="0"/>
              </a:rPr>
              <a:t>↑ Spätestens hier kommt die Gemeinde ins Spiel!</a:t>
            </a:r>
            <a:endParaRPr lang="de-CH" sz="2000" dirty="0"/>
          </a:p>
        </p:txBody>
      </p:sp>
      <p:sp>
        <p:nvSpPr>
          <p:cNvPr id="91" name="Footer Right"/>
          <p:cNvSpPr txBox="1"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r"/>
            <a:r>
              <a:rPr sz="2000" dirty="0">
                <a:solidFill>
                  <a:srgbClr val="8C8A6E"/>
                </a:solidFill>
                <a:latin typeface="Montserrat"/>
              </a:rPr>
              <a:t>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ZEITPLAN · TEIL 1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– Das Vorbereitungsjahr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100" name="Card"/>
          <p:cNvSpPr/>
          <p:nvPr/>
        </p:nvSpPr>
        <p:spPr>
          <a:xfrm>
            <a:off x="548640" y="1900000"/>
            <a:ext cx="10515600" cy="841248"/>
          </a:xfrm>
          <a:prstGeom prst="roundRect">
            <a:avLst>
              <a:gd name="adj" fmla="val 6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1" name="Card"/>
          <p:cNvSpPr/>
          <p:nvPr/>
        </p:nvSpPr>
        <p:spPr>
          <a:xfrm>
            <a:off x="777240" y="2037160"/>
            <a:ext cx="411480" cy="41148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2" name="Num"/>
          <p:cNvSpPr txBox="1"/>
          <p:nvPr/>
        </p:nvSpPr>
        <p:spPr>
          <a:xfrm>
            <a:off x="777240" y="20371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de-CH" sz="2000" dirty="0"/>
          </a:p>
        </p:txBody>
      </p:sp>
      <p:sp>
        <p:nvSpPr>
          <p:cNvPr id="103" name="Date"/>
          <p:cNvSpPr txBox="1"/>
          <p:nvPr/>
        </p:nvSpPr>
        <p:spPr>
          <a:xfrm>
            <a:off x="1417320" y="1927205"/>
            <a:ext cx="94183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September – Dezember 2026</a:t>
            </a:r>
            <a:endParaRPr lang="de-CH" sz="2000" dirty="0"/>
          </a:p>
        </p:txBody>
      </p:sp>
      <p:sp>
        <p:nvSpPr>
          <p:cNvPr id="104" name="Content"/>
          <p:cNvSpPr txBox="1"/>
          <p:nvPr/>
        </p:nvSpPr>
        <p:spPr>
          <a:xfrm>
            <a:off x="1417320" y="2325196"/>
            <a:ext cx="941832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Vorbereitung der Gemeinden und des Missionsteams</a:t>
            </a:r>
            <a:endParaRPr lang="de-CH" sz="2000" dirty="0"/>
          </a:p>
        </p:txBody>
      </p:sp>
      <p:sp>
        <p:nvSpPr>
          <p:cNvPr id="105" name="Card"/>
          <p:cNvSpPr/>
          <p:nvPr/>
        </p:nvSpPr>
        <p:spPr>
          <a:xfrm>
            <a:off x="548640" y="2869264"/>
            <a:ext cx="10515600" cy="1426464"/>
          </a:xfrm>
          <a:prstGeom prst="roundRect">
            <a:avLst>
              <a:gd name="adj" fmla="val 6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6" name="Card"/>
          <p:cNvSpPr/>
          <p:nvPr/>
        </p:nvSpPr>
        <p:spPr>
          <a:xfrm>
            <a:off x="777240" y="3006424"/>
            <a:ext cx="411480" cy="41148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7" name="Num"/>
          <p:cNvSpPr txBox="1"/>
          <p:nvPr/>
        </p:nvSpPr>
        <p:spPr>
          <a:xfrm>
            <a:off x="777240" y="300642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de-CH" sz="2000" dirty="0"/>
          </a:p>
        </p:txBody>
      </p:sp>
      <p:sp>
        <p:nvSpPr>
          <p:cNvPr id="108" name="Date"/>
          <p:cNvSpPr txBox="1"/>
          <p:nvPr/>
        </p:nvSpPr>
        <p:spPr>
          <a:xfrm>
            <a:off x="1417320" y="2931320"/>
            <a:ext cx="94183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September 2026</a:t>
            </a:r>
            <a:endParaRPr lang="de-CH" sz="2000" dirty="0"/>
          </a:p>
        </p:txBody>
      </p:sp>
      <p:sp>
        <p:nvSpPr>
          <p:cNvPr id="109" name="Content"/>
          <p:cNvSpPr txBox="1"/>
          <p:nvPr/>
        </p:nvSpPr>
        <p:spPr>
          <a:xfrm>
            <a:off x="1417320" y="3372184"/>
            <a:ext cx="941832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Offenes Meeting für Gemeinden und alle Interessierten — 3. September 2026,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Mehr Infos: www.material.adventisten.ch</a:t>
            </a:r>
            <a:endParaRPr lang="de-CH" sz="2000" dirty="0"/>
          </a:p>
        </p:txBody>
      </p:sp>
      <p:sp>
        <p:nvSpPr>
          <p:cNvPr id="110" name="Card"/>
          <p:cNvSpPr/>
          <p:nvPr/>
        </p:nvSpPr>
        <p:spPr>
          <a:xfrm>
            <a:off x="548640" y="4423744"/>
            <a:ext cx="10515600" cy="841248"/>
          </a:xfrm>
          <a:prstGeom prst="roundRect">
            <a:avLst>
              <a:gd name="adj" fmla="val 6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1" name="Card"/>
          <p:cNvSpPr/>
          <p:nvPr/>
        </p:nvSpPr>
        <p:spPr>
          <a:xfrm>
            <a:off x="777240" y="4560904"/>
            <a:ext cx="411480" cy="41148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2" name="Num"/>
          <p:cNvSpPr txBox="1"/>
          <p:nvPr/>
        </p:nvSpPr>
        <p:spPr>
          <a:xfrm>
            <a:off x="777240" y="456090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de-CH" sz="2000" dirty="0"/>
          </a:p>
        </p:txBody>
      </p:sp>
      <p:sp>
        <p:nvSpPr>
          <p:cNvPr id="113" name="Date"/>
          <p:cNvSpPr txBox="1"/>
          <p:nvPr/>
        </p:nvSpPr>
        <p:spPr>
          <a:xfrm>
            <a:off x="1417320" y="4458886"/>
            <a:ext cx="94183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5. September 2026</a:t>
            </a:r>
            <a:endParaRPr lang="de-CH" sz="2000" dirty="0"/>
          </a:p>
        </p:txBody>
      </p:sp>
      <p:sp>
        <p:nvSpPr>
          <p:cNvPr id="114" name="Content"/>
          <p:cNvSpPr txBox="1"/>
          <p:nvPr/>
        </p:nvSpPr>
        <p:spPr>
          <a:xfrm>
            <a:off x="1417320" y="4814068"/>
            <a:ext cx="941832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Interner Start zur Vorbereitung für OneVoice</a:t>
            </a:r>
            <a:endParaRPr lang="de-CH" sz="2000" dirty="0"/>
          </a:p>
        </p:txBody>
      </p:sp>
      <p:sp>
        <p:nvSpPr>
          <p:cNvPr id="115" name="Card"/>
          <p:cNvSpPr/>
          <p:nvPr/>
        </p:nvSpPr>
        <p:spPr>
          <a:xfrm>
            <a:off x="548640" y="5393008"/>
            <a:ext cx="10515600" cy="1133856"/>
          </a:xfrm>
          <a:prstGeom prst="roundRect">
            <a:avLst>
              <a:gd name="adj" fmla="val 6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6" name="Card"/>
          <p:cNvSpPr/>
          <p:nvPr/>
        </p:nvSpPr>
        <p:spPr>
          <a:xfrm>
            <a:off x="777240" y="5530168"/>
            <a:ext cx="411480" cy="41148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7" name="Num"/>
          <p:cNvSpPr txBox="1"/>
          <p:nvPr/>
        </p:nvSpPr>
        <p:spPr>
          <a:xfrm>
            <a:off x="777240" y="553016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4</a:t>
            </a:r>
            <a:endParaRPr lang="de-CH" sz="2000" dirty="0"/>
          </a:p>
        </p:txBody>
      </p:sp>
      <p:sp>
        <p:nvSpPr>
          <p:cNvPr id="118" name="Date"/>
          <p:cNvSpPr txBox="1"/>
          <p:nvPr/>
        </p:nvSpPr>
        <p:spPr>
          <a:xfrm>
            <a:off x="1417320" y="5530168"/>
            <a:ext cx="941832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20.–22. November 2026</a:t>
            </a:r>
            <a:endParaRPr lang="de-CH" sz="2000" dirty="0"/>
          </a:p>
        </p:txBody>
      </p:sp>
      <p:sp>
        <p:nvSpPr>
          <p:cNvPr id="119" name="Content"/>
          <p:cNvSpPr txBox="1"/>
          <p:nvPr/>
        </p:nvSpPr>
        <p:spPr>
          <a:xfrm>
            <a:off x="1417320" y="5895928"/>
            <a:ext cx="9418320" cy="539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MANNA — mehr Informationen und Vorbereitung für OneVoice27</a:t>
            </a:r>
            <a:endParaRPr lang="de-CH" sz="2000" dirty="0"/>
          </a:p>
        </p:txBody>
      </p:sp>
      <p:sp>
        <p:nvSpPr>
          <p:cNvPr id="28" name="Text 25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ZEITPLAN · TEIL 2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 – Das Aktionsjahr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100" name="Card"/>
          <p:cNvSpPr/>
          <p:nvPr/>
        </p:nvSpPr>
        <p:spPr>
          <a:xfrm>
            <a:off x="548640" y="1900000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1" name="Card"/>
          <p:cNvSpPr/>
          <p:nvPr/>
        </p:nvSpPr>
        <p:spPr>
          <a:xfrm>
            <a:off x="777240" y="2023444"/>
            <a:ext cx="411480" cy="41148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2" name="Num"/>
          <p:cNvSpPr txBox="1"/>
          <p:nvPr/>
        </p:nvSpPr>
        <p:spPr>
          <a:xfrm>
            <a:off x="777240" y="202344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de-CH" sz="2000" dirty="0"/>
          </a:p>
        </p:txBody>
      </p:sp>
      <p:sp>
        <p:nvSpPr>
          <p:cNvPr id="103" name="RowText"/>
          <p:cNvSpPr txBox="1"/>
          <p:nvPr/>
        </p:nvSpPr>
        <p:spPr>
          <a:xfrm>
            <a:off x="1417320" y="1900000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Jan. – Aug.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Aktivierungsphase: Beziehungsaufbau durch offene Veranstaltungen</a:t>
            </a:r>
            <a:endParaRPr lang="de-CH" sz="2000" dirty="0"/>
          </a:p>
        </p:txBody>
      </p:sp>
      <p:sp>
        <p:nvSpPr>
          <p:cNvPr id="104" name="Card"/>
          <p:cNvSpPr/>
          <p:nvPr/>
        </p:nvSpPr>
        <p:spPr>
          <a:xfrm>
            <a:off x="548640" y="2649808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5" name="Card"/>
          <p:cNvSpPr/>
          <p:nvPr/>
        </p:nvSpPr>
        <p:spPr>
          <a:xfrm>
            <a:off x="777240" y="2773252"/>
            <a:ext cx="411480" cy="41148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6" name="Num"/>
          <p:cNvSpPr txBox="1"/>
          <p:nvPr/>
        </p:nvSpPr>
        <p:spPr>
          <a:xfrm>
            <a:off x="777240" y="277325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de-CH" sz="2000" dirty="0"/>
          </a:p>
        </p:txBody>
      </p:sp>
      <p:sp>
        <p:nvSpPr>
          <p:cNvPr id="107" name="RowText"/>
          <p:cNvSpPr txBox="1"/>
          <p:nvPr/>
        </p:nvSpPr>
        <p:spPr>
          <a:xfrm>
            <a:off x="1417320" y="2649808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21.-23. Mai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MANNA mit Alejandro Wollenweber zur Vorbereitung </a:t>
            </a:r>
          </a:p>
          <a:p>
            <a:pPr marL="0" indent="0">
              <a:lnSpc>
                <a:spcPct val="112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&amp; Schulung Jesus-Expo</a:t>
            </a:r>
            <a:endParaRPr lang="de-CH" sz="2000" dirty="0"/>
          </a:p>
        </p:txBody>
      </p:sp>
      <p:sp>
        <p:nvSpPr>
          <p:cNvPr id="108" name="Card"/>
          <p:cNvSpPr/>
          <p:nvPr/>
        </p:nvSpPr>
        <p:spPr>
          <a:xfrm>
            <a:off x="548640" y="3399616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9" name="Card"/>
          <p:cNvSpPr/>
          <p:nvPr/>
        </p:nvSpPr>
        <p:spPr>
          <a:xfrm>
            <a:off x="777240" y="3523060"/>
            <a:ext cx="411480" cy="41148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0" name="Num"/>
          <p:cNvSpPr txBox="1"/>
          <p:nvPr/>
        </p:nvSpPr>
        <p:spPr>
          <a:xfrm>
            <a:off x="777240" y="35230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de-CH" sz="2000" dirty="0"/>
          </a:p>
        </p:txBody>
      </p:sp>
      <p:sp>
        <p:nvSpPr>
          <p:cNvPr id="111" name="RowText"/>
          <p:cNvSpPr txBox="1"/>
          <p:nvPr/>
        </p:nvSpPr>
        <p:spPr>
          <a:xfrm>
            <a:off x="1417320" y="3399616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4. September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Start OneVoice bei DSV-Jahreskonferenz</a:t>
            </a:r>
            <a:endParaRPr lang="de-CH" sz="2000" dirty="0"/>
          </a:p>
        </p:txBody>
      </p:sp>
      <p:sp>
        <p:nvSpPr>
          <p:cNvPr id="112" name="Card"/>
          <p:cNvSpPr/>
          <p:nvPr/>
        </p:nvSpPr>
        <p:spPr>
          <a:xfrm>
            <a:off x="548640" y="4149424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3" name="Card"/>
          <p:cNvSpPr/>
          <p:nvPr/>
        </p:nvSpPr>
        <p:spPr>
          <a:xfrm>
            <a:off x="777240" y="4272868"/>
            <a:ext cx="411480" cy="41148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4" name="Num"/>
          <p:cNvSpPr txBox="1"/>
          <p:nvPr/>
        </p:nvSpPr>
        <p:spPr>
          <a:xfrm>
            <a:off x="777240" y="427286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4</a:t>
            </a:r>
            <a:endParaRPr lang="de-CH" sz="2000" dirty="0"/>
          </a:p>
        </p:txBody>
      </p:sp>
      <p:sp>
        <p:nvSpPr>
          <p:cNvPr id="115" name="RowText"/>
          <p:cNvSpPr txBox="1"/>
          <p:nvPr/>
        </p:nvSpPr>
        <p:spPr>
          <a:xfrm>
            <a:off x="1417320" y="4149424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2000"/>
              </a:lnSpc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September (3 Sabbate) — </a:t>
            </a:r>
            <a:r>
              <a:rPr lang="de-CH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«Ich-bin-Worte»</a:t>
            </a:r>
            <a:r>
              <a:rPr lang="de-CH" sz="2000" dirty="0">
                <a:latin typeface="Calibri" pitchFamily="34" charset="0"/>
              </a:rPr>
              <a:t>: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Predigten, Outreaches, abgestimmte Gottesdienstplanung</a:t>
            </a:r>
            <a:endParaRPr lang="de-CH" sz="2000" dirty="0"/>
          </a:p>
        </p:txBody>
      </p:sp>
      <p:sp>
        <p:nvSpPr>
          <p:cNvPr id="116" name="Card"/>
          <p:cNvSpPr/>
          <p:nvPr/>
        </p:nvSpPr>
        <p:spPr>
          <a:xfrm>
            <a:off x="548640" y="4899232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7" name="Card"/>
          <p:cNvSpPr/>
          <p:nvPr/>
        </p:nvSpPr>
        <p:spPr>
          <a:xfrm>
            <a:off x="777240" y="5022676"/>
            <a:ext cx="411480" cy="41148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8" name="Num"/>
          <p:cNvSpPr txBox="1"/>
          <p:nvPr/>
        </p:nvSpPr>
        <p:spPr>
          <a:xfrm>
            <a:off x="777240" y="502267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5</a:t>
            </a:r>
            <a:endParaRPr lang="de-CH" sz="2000" dirty="0"/>
          </a:p>
        </p:txBody>
      </p:sp>
      <p:sp>
        <p:nvSpPr>
          <p:cNvPr id="119" name="RowText"/>
          <p:cNvSpPr txBox="1"/>
          <p:nvPr/>
        </p:nvSpPr>
        <p:spPr>
          <a:xfrm>
            <a:off x="1417320" y="4899232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25. September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Abschluss-Sabbat</a:t>
            </a:r>
            <a:endParaRPr lang="de-CH" sz="2000" dirty="0"/>
          </a:p>
        </p:txBody>
      </p:sp>
      <p:sp>
        <p:nvSpPr>
          <p:cNvPr id="120" name="Card"/>
          <p:cNvSpPr/>
          <p:nvPr/>
        </p:nvSpPr>
        <p:spPr>
          <a:xfrm>
            <a:off x="548640" y="5649040"/>
            <a:ext cx="10515600" cy="658368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21" name="Card"/>
          <p:cNvSpPr/>
          <p:nvPr/>
        </p:nvSpPr>
        <p:spPr>
          <a:xfrm>
            <a:off x="777240" y="5772484"/>
            <a:ext cx="411480" cy="41148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22" name="Num"/>
          <p:cNvSpPr txBox="1"/>
          <p:nvPr/>
        </p:nvSpPr>
        <p:spPr>
          <a:xfrm>
            <a:off x="777240" y="577248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6</a:t>
            </a:r>
            <a:endParaRPr lang="de-CH" sz="2000" dirty="0"/>
          </a:p>
        </p:txBody>
      </p:sp>
      <p:sp>
        <p:nvSpPr>
          <p:cNvPr id="123" name="RowText"/>
          <p:cNvSpPr txBox="1"/>
          <p:nvPr/>
        </p:nvSpPr>
        <p:spPr>
          <a:xfrm>
            <a:off x="1417320" y="5649040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Okt. – Dez.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Weitere Begleitung und Unterstützung der Gemeinden</a:t>
            </a:r>
            <a:endParaRPr lang="de-CH" sz="2000" dirty="0"/>
          </a:p>
        </p:txBody>
      </p:sp>
      <p:sp>
        <p:nvSpPr>
          <p:cNvPr id="48" name="Text 45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9B8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5486400" cy="5486400"/>
          </a:xfrm>
          <a:prstGeom prst="ellipse">
            <a:avLst/>
          </a:prstGeom>
          <a:solidFill>
            <a:srgbClr val="6EC6D1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3" name="Shape 1"/>
          <p:cNvSpPr/>
          <p:nvPr/>
        </p:nvSpPr>
        <p:spPr>
          <a:xfrm>
            <a:off x="8778240" y="4389120"/>
            <a:ext cx="5029200" cy="5029200"/>
          </a:xfrm>
          <a:prstGeom prst="ellipse">
            <a:avLst/>
          </a:prstGeom>
          <a:solidFill>
            <a:srgbClr val="6EC6D1"/>
          </a:solidFill>
          <a:ln/>
        </p:spPr>
        <p:txBody>
          <a:bodyPr/>
          <a:lstStyle/>
          <a:p>
            <a:endParaRPr lang="de-CH"/>
          </a:p>
        </p:txBody>
      </p:sp>
      <p:pic>
        <p:nvPicPr>
          <p:cNvPr id="4" name="Image 0" descr="assets/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5349240"/>
            <a:ext cx="1005840" cy="10058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1371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6A2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GEMEINSAM UNTERWEGS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85800" y="1737360"/>
            <a:ext cx="96012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Viele Stimmen. Eine klare Mitte.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777240" y="2606040"/>
            <a:ext cx="1280160" cy="0"/>
          </a:xfrm>
          <a:prstGeom prst="line">
            <a:avLst/>
          </a:prstGeom>
          <a:noFill/>
          <a:ln w="38100">
            <a:solidFill>
              <a:srgbClr val="F28B0D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8" name="Text 5"/>
          <p:cNvSpPr/>
          <p:nvPr/>
        </p:nvSpPr>
        <p:spPr>
          <a:xfrm>
            <a:off x="731520" y="2880360"/>
            <a:ext cx="96012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200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OneVoice27 soll mehr als nur ein einmaliges Projekt sein — es soll den Gemeinden nachhaltig von Nutzen sein. Gemeinden in der Schweiz sind eingeladen, Teil dieser Bewegung zu werden, eigene Schwerpunkte zu setzen und Menschen neu mit Jesus bekannt zu machen.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31520" y="4846320"/>
            <a:ext cx="4206240" cy="731520"/>
          </a:xfrm>
          <a:prstGeom prst="roundRect">
            <a:avLst>
              <a:gd name="adj" fmla="val 50000"/>
            </a:avLst>
          </a:prstGeom>
          <a:solidFill>
            <a:srgbClr val="F28B0D"/>
          </a:solidFill>
          <a:ln/>
        </p:spPr>
        <p:txBody>
          <a:bodyPr/>
          <a:lstStyle/>
          <a:p>
            <a:endParaRPr lang="de-CH" dirty="0"/>
          </a:p>
        </p:txBody>
      </p:sp>
      <p:sp>
        <p:nvSpPr>
          <p:cNvPr id="10" name="Text 7"/>
          <p:cNvSpPr/>
          <p:nvPr/>
        </p:nvSpPr>
        <p:spPr>
          <a:xfrm>
            <a:off x="731520" y="4846320"/>
            <a:ext cx="4206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www.onevoice27.org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731520" y="5851525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8E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Für Fragen und Beteiligungsmöglichkeiten </a:t>
            </a:r>
            <a:r>
              <a:rPr lang="en-US" sz="2000" i="1" dirty="0" err="1">
                <a:solidFill>
                  <a:srgbClr val="D8E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wenden</a:t>
            </a:r>
            <a:r>
              <a:rPr lang="en-US" sz="2000" i="1" dirty="0">
                <a:solidFill>
                  <a:srgbClr val="D8E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0" indent="0">
              <a:buNone/>
            </a:pPr>
            <a:r>
              <a:rPr lang="en-US" sz="2000" i="1" dirty="0">
                <a:solidFill>
                  <a:srgbClr val="D8E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dich an </a:t>
            </a:r>
            <a:r>
              <a:rPr lang="en-US" sz="2000" i="1" dirty="0" err="1">
                <a:solidFill>
                  <a:srgbClr val="D8E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deine</a:t>
            </a:r>
            <a:r>
              <a:rPr lang="en-US" sz="2000" i="1" dirty="0">
                <a:solidFill>
                  <a:srgbClr val="D8EF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Gemeindeleitung oder die DSV.</a:t>
            </a:r>
            <a:endParaRPr lang="en-US" sz="2000" dirty="0"/>
          </a:p>
        </p:txBody>
      </p:sp>
      <p:sp>
        <p:nvSpPr>
          <p:cNvPr id="14" name="Shape 6">
            <a:extLst>
              <a:ext uri="{FF2B5EF4-FFF2-40B4-BE49-F238E27FC236}">
                <a16:creationId xmlns:a16="http://schemas.microsoft.com/office/drawing/2014/main" id="{A4A1771C-65D7-0EAA-304F-1B421630453B}"/>
              </a:ext>
            </a:extLst>
          </p:cNvPr>
          <p:cNvSpPr/>
          <p:nvPr/>
        </p:nvSpPr>
        <p:spPr>
          <a:xfrm>
            <a:off x="5090160" y="4846320"/>
            <a:ext cx="4206240" cy="731520"/>
          </a:xfrm>
          <a:prstGeom prst="roundRect">
            <a:avLst>
              <a:gd name="adj" fmla="val 50000"/>
            </a:avLst>
          </a:prstGeom>
          <a:solidFill>
            <a:srgbClr val="F28B0D"/>
          </a:solidFill>
          <a:ln/>
        </p:spPr>
        <p:txBody>
          <a:bodyPr/>
          <a:lstStyle/>
          <a:p>
            <a:endParaRPr lang="de-CH" dirty="0"/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015F7C4D-A594-401C-3F80-7239A04F658A}"/>
              </a:ext>
            </a:extLst>
          </p:cNvPr>
          <p:cNvSpPr/>
          <p:nvPr/>
        </p:nvSpPr>
        <p:spPr>
          <a:xfrm>
            <a:off x="4995465" y="4846320"/>
            <a:ext cx="4206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www.material.adventisten.ch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INITIATIVE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ist OneVoice27?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Body1"/>
          <p:cNvSpPr txBox="1"/>
          <p:nvPr/>
        </p:nvSpPr>
        <p:spPr>
          <a:xfrm>
            <a:off x="548640" y="1691640"/>
            <a:ext cx="10515600" cy="100584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lnSpc>
                <a:spcPct val="122000"/>
              </a:lnSpc>
              <a:buNone/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OneVoice27 ist eine weltweite Initiative der Generalkonferenz (GK). Sie hilft Menschen mit einem unscharfen oder fragmentarischen Bild von Jesus, ihn neu und klar kennenzulernen.</a:t>
            </a:r>
            <a:endParaRPr lang="de-CH" sz="2000" dirty="0"/>
          </a:p>
        </p:txBody>
      </p:sp>
      <p:sp>
        <p:nvSpPr>
          <p:cNvPr id="6" name="Body2"/>
          <p:cNvSpPr txBox="1"/>
          <p:nvPr/>
        </p:nvSpPr>
        <p:spPr>
          <a:xfrm>
            <a:off x="548640" y="2834640"/>
            <a:ext cx="1051560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lnSpc>
                <a:spcPct val="122000"/>
              </a:lnSpc>
              <a:buNone/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Ausgangspunkt ist das Jubiläum der Taufe Jesu, traditionell datiert auf das Jahr 27 n. Chr. — dadurch erhält 2027 einen besonderen symbolischen Charakter.</a:t>
            </a:r>
            <a:endParaRPr lang="de-CH" sz="2000" dirty="0"/>
          </a:p>
        </p:txBody>
      </p:sp>
      <p:sp>
        <p:nvSpPr>
          <p:cNvPr id="7" name="Card"/>
          <p:cNvSpPr/>
          <p:nvPr/>
        </p:nvSpPr>
        <p:spPr>
          <a:xfrm>
            <a:off x="548640" y="3840480"/>
            <a:ext cx="5074920" cy="2926080"/>
          </a:xfrm>
          <a:prstGeom prst="roundRect">
            <a:avLst>
              <a:gd name="adj" fmla="val 5000"/>
            </a:avLst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8" name="Num27"/>
          <p:cNvSpPr txBox="1"/>
          <p:nvPr/>
        </p:nvSpPr>
        <p:spPr>
          <a:xfrm>
            <a:off x="822960" y="4069080"/>
            <a:ext cx="4526280" cy="7315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lnSpc>
                <a:spcPct val="122000"/>
              </a:lnSpc>
              <a:buNone/>
            </a:pPr>
            <a:r>
              <a:rPr lang="de-CH" sz="5400" b="1" dirty="0">
                <a:solidFill>
                  <a:srgbClr val="FFFFFF"/>
                </a:solidFill>
                <a:latin typeface="Calibri" pitchFamily="34" charset="0"/>
              </a:rPr>
              <a:t>27</a:t>
            </a:r>
            <a:endParaRPr lang="de-CH" sz="5400" dirty="0"/>
          </a:p>
        </p:txBody>
      </p:sp>
      <p:sp>
        <p:nvSpPr>
          <p:cNvPr id="9" name="Sub27"/>
          <p:cNvSpPr txBox="1"/>
          <p:nvPr/>
        </p:nvSpPr>
        <p:spPr>
          <a:xfrm>
            <a:off x="822960" y="5019080"/>
            <a:ext cx="4526280" cy="3657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lnSpc>
                <a:spcPct val="122000"/>
              </a:lnSpc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n. Chr. — Jahr der Taufe Jesu</a:t>
            </a:r>
            <a:endParaRPr lang="de-CH" sz="2000" dirty="0"/>
          </a:p>
        </p:txBody>
      </p:sp>
      <p:sp>
        <p:nvSpPr>
          <p:cNvPr id="90" name="Desc27"/>
          <p:cNvSpPr txBox="1"/>
          <p:nvPr/>
        </p:nvSpPr>
        <p:spPr>
          <a:xfrm>
            <a:off x="822960" y="5476280"/>
            <a:ext cx="4526280" cy="11074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lnSpc>
                <a:spcPct val="122000"/>
              </a:lnSpc>
              <a:buNone/>
            </a:pPr>
            <a:r>
              <a:rPr lang="de-CH" dirty="0">
                <a:solidFill>
                  <a:srgbClr val="FFFFFF"/>
                </a:solidFill>
                <a:latin typeface="Calibri" pitchFamily="34" charset="0"/>
              </a:rPr>
              <a:t>Ausgangspunkt für das 2000-Jahr-Jubiläum — ein besonderer symbolischer Zeitpunkt.</a:t>
            </a:r>
            <a:endParaRPr lang="de-CH" dirty="0"/>
          </a:p>
        </p:txBody>
      </p:sp>
      <p:sp>
        <p:nvSpPr>
          <p:cNvPr id="10" name="Card"/>
          <p:cNvSpPr/>
          <p:nvPr/>
        </p:nvSpPr>
        <p:spPr>
          <a:xfrm>
            <a:off x="5989320" y="3840480"/>
            <a:ext cx="5074920" cy="2926080"/>
          </a:xfrm>
          <a:prstGeom prst="roundRect">
            <a:avLst>
              <a:gd name="adj" fmla="val 5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" name="Motto"/>
          <p:cNvSpPr txBox="1"/>
          <p:nvPr/>
        </p:nvSpPr>
        <p:spPr>
          <a:xfrm>
            <a:off x="6263640" y="4069080"/>
            <a:ext cx="4526280" cy="3657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lnSpc>
                <a:spcPct val="122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Motto 2027</a:t>
            </a:r>
            <a:endParaRPr lang="de-CH" sz="2000" dirty="0"/>
          </a:p>
        </p:txBody>
      </p:sp>
      <p:sp>
        <p:nvSpPr>
          <p:cNvPr id="12" name="MottoQuote"/>
          <p:cNvSpPr txBox="1"/>
          <p:nvPr/>
        </p:nvSpPr>
        <p:spPr>
          <a:xfrm>
            <a:off x="6263640" y="4434840"/>
            <a:ext cx="4526280" cy="54864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lnSpc>
                <a:spcPct val="122000"/>
              </a:lnSpc>
              <a:buNone/>
            </a:pPr>
            <a:r>
              <a:rPr lang="de-CH" sz="2400" b="1" i="1" dirty="0">
                <a:solidFill>
                  <a:srgbClr val="262626"/>
                </a:solidFill>
                <a:latin typeface="Calibri" pitchFamily="34" charset="0"/>
              </a:rPr>
              <a:t>„All things new“</a:t>
            </a:r>
            <a:endParaRPr lang="de-CH" sz="2400" dirty="0"/>
          </a:p>
        </p:txBody>
      </p:sp>
      <p:sp>
        <p:nvSpPr>
          <p:cNvPr id="13" name="MottoDesc"/>
          <p:cNvSpPr txBox="1"/>
          <p:nvPr/>
        </p:nvSpPr>
        <p:spPr>
          <a:xfrm>
            <a:off x="6263640" y="5074920"/>
            <a:ext cx="4526280" cy="11887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marL="0" indent="0">
              <a:lnSpc>
                <a:spcPct val="122000"/>
              </a:lnSpc>
              <a:buNone/>
            </a:pPr>
            <a:r>
              <a:rPr lang="de-CH" dirty="0">
                <a:solidFill>
                  <a:srgbClr val="565655"/>
                </a:solidFill>
                <a:latin typeface="Calibri" pitchFamily="34" charset="0"/>
              </a:rPr>
              <a:t>Weltweite Aktionen und missionarische Veranstaltungen im September 2027 — medial und vor Ort.</a:t>
            </a:r>
            <a:endParaRPr lang="de-CH" dirty="0"/>
          </a:p>
        </p:txBody>
      </p:sp>
      <p:sp>
        <p:nvSpPr>
          <p:cNvPr id="16" name="Text 13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INITIATIVE KURZ ERKLÄRT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OneVoice27 auf einen Blick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Intro"/>
          <p:cNvSpPr txBox="1"/>
          <p:nvPr/>
        </p:nvSpPr>
        <p:spPr>
          <a:xfrm>
            <a:off x="548640" y="16916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Die wichtigsten Eckpunkte von OneVoice27 auf einen Blick — weltweit sprechen Gemeinden im September 2027 mit einer Stimme über Jesus.</a:t>
            </a:r>
            <a:endParaRPr lang="de-CH" sz="2000" dirty="0"/>
          </a:p>
        </p:txBody>
      </p:sp>
      <p:sp>
        <p:nvSpPr>
          <p:cNvPr id="100" name="Card"/>
          <p:cNvSpPr/>
          <p:nvPr/>
        </p:nvSpPr>
        <p:spPr>
          <a:xfrm>
            <a:off x="548640" y="2606040"/>
            <a:ext cx="10515600" cy="82296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1" name="Card"/>
          <p:cNvSpPr/>
          <p:nvPr/>
        </p:nvSpPr>
        <p:spPr>
          <a:xfrm>
            <a:off x="777240" y="2766060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2" name="Num"/>
          <p:cNvSpPr txBox="1"/>
          <p:nvPr/>
        </p:nvSpPr>
        <p:spPr>
          <a:xfrm>
            <a:off x="777240" y="27660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de-CH" sz="2000" dirty="0"/>
          </a:p>
        </p:txBody>
      </p:sp>
      <p:sp>
        <p:nvSpPr>
          <p:cNvPr id="103" name="RowText"/>
          <p:cNvSpPr txBox="1"/>
          <p:nvPr/>
        </p:nvSpPr>
        <p:spPr>
          <a:xfrm>
            <a:off x="1508760" y="2606040"/>
            <a:ext cx="9326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WAS: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 Weltweite Initiative — die sieben «Ich-bin-Worte» Jesu stehen in der Schweiz im Zentrum.</a:t>
            </a:r>
            <a:endParaRPr lang="de-CH" sz="2000" dirty="0"/>
          </a:p>
        </p:txBody>
      </p:sp>
      <p:sp>
        <p:nvSpPr>
          <p:cNvPr id="104" name="Card"/>
          <p:cNvSpPr/>
          <p:nvPr/>
        </p:nvSpPr>
        <p:spPr>
          <a:xfrm>
            <a:off x="548640" y="3557016"/>
            <a:ext cx="10515600" cy="82296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5" name="Card"/>
          <p:cNvSpPr/>
          <p:nvPr/>
        </p:nvSpPr>
        <p:spPr>
          <a:xfrm>
            <a:off x="777240" y="3717036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6" name="Num"/>
          <p:cNvSpPr txBox="1"/>
          <p:nvPr/>
        </p:nvSpPr>
        <p:spPr>
          <a:xfrm>
            <a:off x="777240" y="371703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de-CH" sz="2000" dirty="0"/>
          </a:p>
        </p:txBody>
      </p:sp>
      <p:sp>
        <p:nvSpPr>
          <p:cNvPr id="107" name="RowText"/>
          <p:cNvSpPr txBox="1"/>
          <p:nvPr/>
        </p:nvSpPr>
        <p:spPr>
          <a:xfrm>
            <a:off x="1508760" y="3557016"/>
            <a:ext cx="9326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WANN: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 September 2027 — Start 4.9. an der DSV-Jahreskonferenz, Abschluss-Sabbat 25.9. Vorbereitung läuft bereits ab 2026.</a:t>
            </a:r>
            <a:endParaRPr lang="de-CH" sz="2000" dirty="0"/>
          </a:p>
        </p:txBody>
      </p:sp>
      <p:sp>
        <p:nvSpPr>
          <p:cNvPr id="108" name="Card"/>
          <p:cNvSpPr/>
          <p:nvPr/>
        </p:nvSpPr>
        <p:spPr>
          <a:xfrm>
            <a:off x="548640" y="4507992"/>
            <a:ext cx="10515600" cy="82296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9" name="Card"/>
          <p:cNvSpPr/>
          <p:nvPr/>
        </p:nvSpPr>
        <p:spPr>
          <a:xfrm>
            <a:off x="777240" y="4668012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0" name="Num"/>
          <p:cNvSpPr txBox="1"/>
          <p:nvPr/>
        </p:nvSpPr>
        <p:spPr>
          <a:xfrm>
            <a:off x="777240" y="46680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de-CH" sz="2000" dirty="0"/>
          </a:p>
        </p:txBody>
      </p:sp>
      <p:sp>
        <p:nvSpPr>
          <p:cNvPr id="111" name="RowText"/>
          <p:cNvSpPr txBox="1"/>
          <p:nvPr/>
        </p:nvSpPr>
        <p:spPr>
          <a:xfrm>
            <a:off x="1508760" y="4507992"/>
            <a:ext cx="9326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WER: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 Adventgemeinden weltweit. Der DSV koordiniert den Rahmen, die Umsetzung liegt bei den Ortsgemeinden.</a:t>
            </a:r>
            <a:endParaRPr lang="de-CH" sz="2000" dirty="0"/>
          </a:p>
        </p:txBody>
      </p:sp>
      <p:sp>
        <p:nvSpPr>
          <p:cNvPr id="24" name="Text 21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WEN WIR ERREICHEN WOLLEN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Zielgruppe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Intro"/>
          <p:cNvSpPr txBox="1"/>
          <p:nvPr/>
        </p:nvSpPr>
        <p:spPr>
          <a:xfrm>
            <a:off x="548640" y="1691640"/>
            <a:ext cx="105156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Im Zentrum stehen Menschen, die dem Christentum grundsätzlich positiv begegnen, jedoch nur eine vage Vorstellung von Jesus und dem Evangelium haben.</a:t>
            </a:r>
            <a:endParaRPr lang="de-CH" sz="2000" dirty="0"/>
          </a:p>
        </p:txBody>
      </p:sp>
      <p:sp>
        <p:nvSpPr>
          <p:cNvPr id="100" name="Card"/>
          <p:cNvSpPr/>
          <p:nvPr/>
        </p:nvSpPr>
        <p:spPr>
          <a:xfrm>
            <a:off x="548640" y="2834640"/>
            <a:ext cx="10515600" cy="82296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1" name="Card"/>
          <p:cNvSpPr/>
          <p:nvPr/>
        </p:nvSpPr>
        <p:spPr>
          <a:xfrm>
            <a:off x="777240" y="2994660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2" name="Num"/>
          <p:cNvSpPr txBox="1"/>
          <p:nvPr/>
        </p:nvSpPr>
        <p:spPr>
          <a:xfrm>
            <a:off x="777240" y="29946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de-CH" sz="2000" dirty="0"/>
          </a:p>
        </p:txBody>
      </p:sp>
      <p:sp>
        <p:nvSpPr>
          <p:cNvPr id="103" name="RowText"/>
          <p:cNvSpPr txBox="1"/>
          <p:nvPr/>
        </p:nvSpPr>
        <p:spPr>
          <a:xfrm>
            <a:off x="1508760" y="2834640"/>
            <a:ext cx="9326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Menschen, die spirituell offen sind, aber keinen Bezug mehr zur Kirche haben</a:t>
            </a:r>
            <a:endParaRPr lang="de-CH" sz="2000" dirty="0"/>
          </a:p>
        </p:txBody>
      </p:sp>
      <p:sp>
        <p:nvSpPr>
          <p:cNvPr id="104" name="Card"/>
          <p:cNvSpPr/>
          <p:nvPr/>
        </p:nvSpPr>
        <p:spPr>
          <a:xfrm>
            <a:off x="548640" y="3785616"/>
            <a:ext cx="10515600" cy="82296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5" name="Card"/>
          <p:cNvSpPr/>
          <p:nvPr/>
        </p:nvSpPr>
        <p:spPr>
          <a:xfrm>
            <a:off x="777240" y="3945636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6" name="Num"/>
          <p:cNvSpPr txBox="1"/>
          <p:nvPr/>
        </p:nvSpPr>
        <p:spPr>
          <a:xfrm>
            <a:off x="777240" y="394563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de-CH" sz="2000" dirty="0"/>
          </a:p>
        </p:txBody>
      </p:sp>
      <p:sp>
        <p:nvSpPr>
          <p:cNvPr id="107" name="RowText"/>
          <p:cNvSpPr txBox="1"/>
          <p:nvPr/>
        </p:nvSpPr>
        <p:spPr>
          <a:xfrm>
            <a:off x="1508760" y="3785616"/>
            <a:ext cx="9326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Personen am Rand der Gemeinde</a:t>
            </a:r>
            <a:endParaRPr lang="de-CH" sz="2000" dirty="0"/>
          </a:p>
        </p:txBody>
      </p:sp>
      <p:sp>
        <p:nvSpPr>
          <p:cNvPr id="108" name="Card"/>
          <p:cNvSpPr/>
          <p:nvPr/>
        </p:nvSpPr>
        <p:spPr>
          <a:xfrm>
            <a:off x="548640" y="4736592"/>
            <a:ext cx="10515600" cy="82296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9" name="Card"/>
          <p:cNvSpPr/>
          <p:nvPr/>
        </p:nvSpPr>
        <p:spPr>
          <a:xfrm>
            <a:off x="777240" y="4896612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0" name="Num"/>
          <p:cNvSpPr txBox="1"/>
          <p:nvPr/>
        </p:nvSpPr>
        <p:spPr>
          <a:xfrm>
            <a:off x="777240" y="48966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de-CH" sz="2000" dirty="0"/>
          </a:p>
        </p:txBody>
      </p:sp>
      <p:sp>
        <p:nvSpPr>
          <p:cNvPr id="111" name="RowText"/>
          <p:cNvSpPr txBox="1"/>
          <p:nvPr/>
        </p:nvSpPr>
        <p:spPr>
          <a:xfrm>
            <a:off x="1508760" y="4736592"/>
            <a:ext cx="9326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Menschen, die früher regelmässig teilgenommen haben, heute aber kaum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noch kommen</a:t>
            </a:r>
            <a:endParaRPr lang="de-CH" sz="2000" dirty="0"/>
          </a:p>
        </p:txBody>
      </p:sp>
      <p:sp>
        <p:nvSpPr>
          <p:cNvPr id="112" name="Card"/>
          <p:cNvSpPr/>
          <p:nvPr/>
        </p:nvSpPr>
        <p:spPr>
          <a:xfrm>
            <a:off x="548640" y="5687568"/>
            <a:ext cx="10515600" cy="82296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3" name="Card"/>
          <p:cNvSpPr/>
          <p:nvPr/>
        </p:nvSpPr>
        <p:spPr>
          <a:xfrm>
            <a:off x="777240" y="5847588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4" name="Num"/>
          <p:cNvSpPr txBox="1"/>
          <p:nvPr/>
        </p:nvSpPr>
        <p:spPr>
          <a:xfrm>
            <a:off x="777240" y="584758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4</a:t>
            </a:r>
            <a:endParaRPr lang="de-CH" sz="2000" dirty="0"/>
          </a:p>
        </p:txBody>
      </p:sp>
      <p:sp>
        <p:nvSpPr>
          <p:cNvPr id="115" name="RowText"/>
          <p:cNvSpPr txBox="1"/>
          <p:nvPr/>
        </p:nvSpPr>
        <p:spPr>
          <a:xfrm>
            <a:off x="1508760" y="5687568"/>
            <a:ext cx="9326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Familien und Einzelpersonen mit punktuellem Kontakt zur Gemeinde </a:t>
            </a:r>
            <a:endParaRPr lang="de-CH" sz="2000" dirty="0"/>
          </a:p>
        </p:txBody>
      </p:sp>
      <p:sp>
        <p:nvSpPr>
          <p:cNvPr id="24" name="Text 21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KONZEPT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daran besonders ist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1042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OneVoice27 verbindet ein starkes gemeinsames Thema mit grosser Freiheit für die einzelnen Gemeinden. Statt eines starren Programms gibt es vielseitige Bausteine, aus denen jede Gemeinde ihr passendes Konzept zusammenstellen kann.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48640" y="3063672"/>
            <a:ext cx="4983480" cy="3410280"/>
          </a:xfrm>
          <a:prstGeom prst="roundRect">
            <a:avLst>
              <a:gd name="adj" fmla="val 2254"/>
            </a:avLst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7" name="Text 5"/>
          <p:cNvSpPr/>
          <p:nvPr/>
        </p:nvSpPr>
        <p:spPr>
          <a:xfrm>
            <a:off x="868680" y="3330228"/>
            <a:ext cx="4343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Gemeinsamer Rahmen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3887952"/>
            <a:ext cx="4343400" cy="23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starkes, verbindendes Thema für die </a:t>
            </a:r>
            <a:r>
              <a:rPr lang="en-US" sz="2000" dirty="0" err="1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ganze</a:t>
            </a:r>
            <a:r>
              <a:rPr lang="en-US" sz="200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Schweiz
Fixe </a:t>
            </a:r>
            <a:r>
              <a:rPr lang="en-US" sz="2000" dirty="0" err="1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Angebote</a:t>
            </a:r>
            <a:r>
              <a:rPr lang="en-US" sz="200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
Gemeinsamer Start an der DSV-Jahreskonferenz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5989320" y="3063672"/>
            <a:ext cx="4983480" cy="3410280"/>
          </a:xfrm>
          <a:prstGeom prst="roundRect">
            <a:avLst>
              <a:gd name="adj" fmla="val 2254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" name="Text 8"/>
          <p:cNvSpPr/>
          <p:nvPr/>
        </p:nvSpPr>
        <p:spPr>
          <a:xfrm>
            <a:off x="6309360" y="3330228"/>
            <a:ext cx="4343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Lokale Freiheit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309360" y="3909936"/>
            <a:ext cx="4343400" cy="23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Raum für lokale Ideen, Kreativität und </a:t>
            </a: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Kontextualisierung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Gemeinden entscheiden selbst über Intensität und Form
Freie Ausgestaltung der Sabbate und der Zeit dazwischen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NUTZEN FÜR DIE GEMEINDE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Gemeinden davon haben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Intro"/>
          <p:cNvSpPr txBox="1"/>
          <p:nvPr/>
        </p:nvSpPr>
        <p:spPr>
          <a:xfrm>
            <a:off x="548640" y="1691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OneVoice27 entlastet Gemeinden und eröffnet neue Möglichkeiten:</a:t>
            </a:r>
            <a:endParaRPr lang="de-CH" sz="2000" dirty="0"/>
          </a:p>
        </p:txBody>
      </p:sp>
      <p:sp>
        <p:nvSpPr>
          <p:cNvPr id="100" name="Card"/>
          <p:cNvSpPr/>
          <p:nvPr/>
        </p:nvSpPr>
        <p:spPr>
          <a:xfrm>
            <a:off x="548640" y="2286000"/>
            <a:ext cx="5074920" cy="10972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1" name="Card"/>
          <p:cNvSpPr/>
          <p:nvPr/>
        </p:nvSpPr>
        <p:spPr>
          <a:xfrm>
            <a:off x="777240" y="2606040"/>
            <a:ext cx="457200" cy="457200"/>
          </a:xfrm>
          <a:prstGeom prst="ellipse">
            <a:avLst/>
          </a:prstGeom>
          <a:solidFill>
            <a:srgbClr val="F28B0D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2" name="Check"/>
          <p:cNvSpPr txBox="1"/>
          <p:nvPr/>
        </p:nvSpPr>
        <p:spPr>
          <a:xfrm>
            <a:off x="777240" y="2606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✓</a:t>
            </a:r>
            <a:endParaRPr lang="de-CH" sz="2000" dirty="0"/>
          </a:p>
        </p:txBody>
      </p:sp>
      <p:sp>
        <p:nvSpPr>
          <p:cNvPr id="103" name="Item"/>
          <p:cNvSpPr txBox="1"/>
          <p:nvPr/>
        </p:nvSpPr>
        <p:spPr>
          <a:xfrm>
            <a:off x="1417320" y="2286000"/>
            <a:ext cx="3977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Zugang zu einer bestehenden Kampagne</a:t>
            </a:r>
            <a:endParaRPr lang="de-CH" sz="2000" dirty="0"/>
          </a:p>
        </p:txBody>
      </p:sp>
      <p:sp>
        <p:nvSpPr>
          <p:cNvPr id="104" name="Card"/>
          <p:cNvSpPr/>
          <p:nvPr/>
        </p:nvSpPr>
        <p:spPr>
          <a:xfrm>
            <a:off x="5989320" y="2286000"/>
            <a:ext cx="5074920" cy="10972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5" name="Card"/>
          <p:cNvSpPr/>
          <p:nvPr/>
        </p:nvSpPr>
        <p:spPr>
          <a:xfrm>
            <a:off x="6217920" y="2606040"/>
            <a:ext cx="457200" cy="457200"/>
          </a:xfrm>
          <a:prstGeom prst="ellipse">
            <a:avLst/>
          </a:prstGeom>
          <a:solidFill>
            <a:srgbClr val="F28B0D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6" name="Check"/>
          <p:cNvSpPr txBox="1"/>
          <p:nvPr/>
        </p:nvSpPr>
        <p:spPr>
          <a:xfrm>
            <a:off x="6217920" y="2606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✓</a:t>
            </a:r>
            <a:endParaRPr lang="de-CH" sz="2000" dirty="0"/>
          </a:p>
        </p:txBody>
      </p:sp>
      <p:sp>
        <p:nvSpPr>
          <p:cNvPr id="107" name="Item"/>
          <p:cNvSpPr txBox="1"/>
          <p:nvPr/>
        </p:nvSpPr>
        <p:spPr>
          <a:xfrm>
            <a:off x="6858000" y="2286000"/>
            <a:ext cx="3977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Materialien, digitale Angebote und Begleitstrukturen</a:t>
            </a:r>
            <a:endParaRPr lang="de-CH" sz="2000" dirty="0"/>
          </a:p>
        </p:txBody>
      </p:sp>
      <p:sp>
        <p:nvSpPr>
          <p:cNvPr id="108" name="Card"/>
          <p:cNvSpPr/>
          <p:nvPr/>
        </p:nvSpPr>
        <p:spPr>
          <a:xfrm>
            <a:off x="548640" y="3538728"/>
            <a:ext cx="5074920" cy="10972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9" name="Card"/>
          <p:cNvSpPr/>
          <p:nvPr/>
        </p:nvSpPr>
        <p:spPr>
          <a:xfrm>
            <a:off x="777240" y="3858768"/>
            <a:ext cx="457200" cy="457200"/>
          </a:xfrm>
          <a:prstGeom prst="ellipse">
            <a:avLst/>
          </a:prstGeom>
          <a:solidFill>
            <a:srgbClr val="F28B0D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0" name="Check"/>
          <p:cNvSpPr txBox="1"/>
          <p:nvPr/>
        </p:nvSpPr>
        <p:spPr>
          <a:xfrm>
            <a:off x="777240" y="38587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✓</a:t>
            </a:r>
            <a:endParaRPr lang="de-CH" sz="2000" dirty="0"/>
          </a:p>
        </p:txBody>
      </p:sp>
      <p:sp>
        <p:nvSpPr>
          <p:cNvPr id="111" name="Item"/>
          <p:cNvSpPr txBox="1"/>
          <p:nvPr/>
        </p:nvSpPr>
        <p:spPr>
          <a:xfrm>
            <a:off x="1417320" y="3538728"/>
            <a:ext cx="3977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Unterstützung bei Planung, Vernetzung und Umsetzung</a:t>
            </a:r>
            <a:endParaRPr lang="de-CH" sz="2000" dirty="0"/>
          </a:p>
        </p:txBody>
      </p:sp>
      <p:sp>
        <p:nvSpPr>
          <p:cNvPr id="112" name="Card"/>
          <p:cNvSpPr/>
          <p:nvPr/>
        </p:nvSpPr>
        <p:spPr>
          <a:xfrm>
            <a:off x="5989320" y="3538728"/>
            <a:ext cx="5074920" cy="10972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3" name="Card"/>
          <p:cNvSpPr/>
          <p:nvPr/>
        </p:nvSpPr>
        <p:spPr>
          <a:xfrm>
            <a:off x="6217920" y="3858768"/>
            <a:ext cx="457200" cy="457200"/>
          </a:xfrm>
          <a:prstGeom prst="ellipse">
            <a:avLst/>
          </a:prstGeom>
          <a:solidFill>
            <a:srgbClr val="F28B0D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4" name="Check"/>
          <p:cNvSpPr txBox="1"/>
          <p:nvPr/>
        </p:nvSpPr>
        <p:spPr>
          <a:xfrm>
            <a:off x="6217920" y="38587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✓</a:t>
            </a:r>
            <a:endParaRPr lang="de-CH" sz="2000" dirty="0"/>
          </a:p>
        </p:txBody>
      </p:sp>
      <p:sp>
        <p:nvSpPr>
          <p:cNvPr id="115" name="Item"/>
          <p:cNvSpPr txBox="1"/>
          <p:nvPr/>
        </p:nvSpPr>
        <p:spPr>
          <a:xfrm>
            <a:off x="6858000" y="3538728"/>
            <a:ext cx="3977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Beteiligungsmöglichkeiten für Gemeindeglieder auf verschiedenen Ebenen</a:t>
            </a:r>
            <a:endParaRPr lang="de-CH" sz="2000" dirty="0"/>
          </a:p>
        </p:txBody>
      </p:sp>
      <p:sp>
        <p:nvSpPr>
          <p:cNvPr id="116" name="Card"/>
          <p:cNvSpPr/>
          <p:nvPr/>
        </p:nvSpPr>
        <p:spPr>
          <a:xfrm>
            <a:off x="548640" y="4791456"/>
            <a:ext cx="5074920" cy="10972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7" name="Card"/>
          <p:cNvSpPr/>
          <p:nvPr/>
        </p:nvSpPr>
        <p:spPr>
          <a:xfrm>
            <a:off x="777240" y="5111496"/>
            <a:ext cx="457200" cy="457200"/>
          </a:xfrm>
          <a:prstGeom prst="ellipse">
            <a:avLst/>
          </a:prstGeom>
          <a:solidFill>
            <a:srgbClr val="F28B0D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8" name="Check"/>
          <p:cNvSpPr txBox="1"/>
          <p:nvPr/>
        </p:nvSpPr>
        <p:spPr>
          <a:xfrm>
            <a:off x="777240" y="51114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✓</a:t>
            </a:r>
            <a:endParaRPr lang="de-CH" sz="2000" dirty="0"/>
          </a:p>
        </p:txBody>
      </p:sp>
      <p:sp>
        <p:nvSpPr>
          <p:cNvPr id="119" name="Item"/>
          <p:cNvSpPr txBox="1"/>
          <p:nvPr/>
        </p:nvSpPr>
        <p:spPr>
          <a:xfrm>
            <a:off x="1417320" y="4791456"/>
            <a:ext cx="3977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Eine Chance, Neues auszuprobieren — ohne alles selbst entwickeln zu müssen</a:t>
            </a:r>
            <a:endParaRPr lang="de-CH" sz="2000" dirty="0"/>
          </a:p>
        </p:txBody>
      </p:sp>
      <p:sp>
        <p:nvSpPr>
          <p:cNvPr id="120" name="Card"/>
          <p:cNvSpPr/>
          <p:nvPr/>
        </p:nvSpPr>
        <p:spPr>
          <a:xfrm>
            <a:off x="5989320" y="4791456"/>
            <a:ext cx="5074920" cy="10972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21" name="Card"/>
          <p:cNvSpPr/>
          <p:nvPr/>
        </p:nvSpPr>
        <p:spPr>
          <a:xfrm>
            <a:off x="6217920" y="5111496"/>
            <a:ext cx="457200" cy="457200"/>
          </a:xfrm>
          <a:prstGeom prst="ellipse">
            <a:avLst/>
          </a:prstGeom>
          <a:solidFill>
            <a:srgbClr val="F28B0D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22" name="Check"/>
          <p:cNvSpPr txBox="1"/>
          <p:nvPr/>
        </p:nvSpPr>
        <p:spPr>
          <a:xfrm>
            <a:off x="6217920" y="51114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✓</a:t>
            </a:r>
            <a:endParaRPr lang="de-CH" sz="2000" dirty="0"/>
          </a:p>
        </p:txBody>
      </p:sp>
      <p:sp>
        <p:nvSpPr>
          <p:cNvPr id="123" name="Item"/>
          <p:cNvSpPr txBox="1"/>
          <p:nvPr/>
        </p:nvSpPr>
        <p:spPr>
          <a:xfrm>
            <a:off x="6858000" y="4791456"/>
            <a:ext cx="3977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Impuls, den eigenen Jüngerschaftspfad weiterzuentwickeln</a:t>
            </a:r>
            <a:endParaRPr lang="de-CH" sz="2000" dirty="0"/>
          </a:p>
        </p:txBody>
      </p:sp>
      <p:sp>
        <p:nvSpPr>
          <p:cNvPr id="32" name="Text 29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ZUSAMMENARBEIT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macht die DSV, was macht die Gemeinde?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1042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DSV steckt den gemeinsamen Rahmen ab und stellt </a:t>
            </a: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Ressourcen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bereit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Material und Geld – die konkrete Umsetzung vor Ort liegt bei den Ortsgemeinden. 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48640" y="2834640"/>
            <a:ext cx="4983480" cy="3520440"/>
          </a:xfrm>
          <a:prstGeom prst="roundRect">
            <a:avLst>
              <a:gd name="adj" fmla="val 2254"/>
            </a:avLst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7" name="Text 5"/>
          <p:cNvSpPr/>
          <p:nvPr/>
        </p:nvSpPr>
        <p:spPr>
          <a:xfrm>
            <a:off x="868680" y="3108960"/>
            <a:ext cx="4343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macht die DSV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3657600"/>
            <a:ext cx="4343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Motto, Zielgruppe, Baustein-Katalog und </a:t>
            </a:r>
            <a:r>
              <a:rPr lang="en-US" sz="2000" dirty="0" err="1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Zeitplan</a:t>
            </a:r>
            <a:r>
              <a:rPr lang="en-US" sz="200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festlegen</a:t>
            </a:r>
            <a:r>
              <a:rPr lang="en-US" sz="200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Materialien, digitale Angebote und finanzielle Mittel </a:t>
            </a:r>
            <a:r>
              <a:rPr lang="en-US" sz="2000" dirty="0" err="1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bereitstellen</a:t>
            </a:r>
            <a:r>
              <a:rPr lang="en-US" sz="2000" dirty="0">
                <a:solidFill>
                  <a:srgbClr val="EA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Schulungen und gemeinsamer Start an der DSV-Jahreskonferenz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5989320" y="2834640"/>
            <a:ext cx="4983480" cy="3520440"/>
          </a:xfrm>
          <a:prstGeom prst="roundRect">
            <a:avLst>
              <a:gd name="adj" fmla="val 2254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" name="Text 8"/>
          <p:cNvSpPr/>
          <p:nvPr/>
        </p:nvSpPr>
        <p:spPr>
          <a:xfrm>
            <a:off x="6309360" y="3108960"/>
            <a:ext cx="4343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macht die Gemeinde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309360" y="3657600"/>
            <a:ext cx="43434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bilden (Organisatoren, Aktive Mission, Kontakthalter), Standort und </a:t>
            </a:r>
            <a:r>
              <a:rPr lang="en-US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Bewilligung</a:t>
            </a:r>
            <a:r>
              <a:rPr lang="en-US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klären</a:t>
            </a:r>
            <a:r>
              <a:rPr lang="en-US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Bausteine</a:t>
            </a:r>
            <a:r>
              <a:rPr lang="en-US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wählen</a:t>
            </a:r>
            <a:r>
              <a:rPr lang="en-US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Ideen </a:t>
            </a:r>
            <a:r>
              <a:rPr lang="en-US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generieren</a:t>
            </a:r>
            <a:r>
              <a:rPr lang="en-US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und </a:t>
            </a:r>
            <a:r>
              <a:rPr lang="en-US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umsetzen</a:t>
            </a:r>
            <a:r>
              <a:rPr lang="en-US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Kontakte persönlich nachbetreuen und neue Gäste in die Gemeinde integrieren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UNTERSTÜTZUNG DURCH DIE DSV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Vorbereitung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Intro"/>
          <p:cNvSpPr txBox="1"/>
          <p:nvPr/>
        </p:nvSpPr>
        <p:spPr>
          <a:xfrm>
            <a:off x="548640" y="16916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</a:rPr>
              <a:t>Je nach Auswahl der Bausteine braucht es unterschiedliche Formen der Vorbereitung. Die DSV unterstützt Gemeinden mit gezielten Angeboten.</a:t>
            </a:r>
            <a:endParaRPr lang="de-CH" sz="2000" dirty="0"/>
          </a:p>
        </p:txBody>
      </p:sp>
      <p:sp>
        <p:nvSpPr>
          <p:cNvPr id="100" name="Card"/>
          <p:cNvSpPr/>
          <p:nvPr/>
        </p:nvSpPr>
        <p:spPr>
          <a:xfrm>
            <a:off x="548640" y="2696880"/>
            <a:ext cx="10515600" cy="6400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1" name="Card"/>
          <p:cNvSpPr/>
          <p:nvPr/>
        </p:nvSpPr>
        <p:spPr>
          <a:xfrm>
            <a:off x="777240" y="2788320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2" name="Num"/>
          <p:cNvSpPr txBox="1"/>
          <p:nvPr/>
        </p:nvSpPr>
        <p:spPr>
          <a:xfrm>
            <a:off x="777240" y="2788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de-CH" sz="2000" dirty="0"/>
          </a:p>
        </p:txBody>
      </p:sp>
      <p:sp>
        <p:nvSpPr>
          <p:cNvPr id="103" name="RowText"/>
          <p:cNvSpPr txBox="1"/>
          <p:nvPr/>
        </p:nvSpPr>
        <p:spPr>
          <a:xfrm>
            <a:off x="1463040" y="2696880"/>
            <a:ext cx="9372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Ideenplattform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Für Austausch und Vernetzung unter Gemeinden</a:t>
            </a:r>
            <a:endParaRPr lang="de-CH" sz="2000" dirty="0"/>
          </a:p>
        </p:txBody>
      </p:sp>
      <p:sp>
        <p:nvSpPr>
          <p:cNvPr id="104" name="Card"/>
          <p:cNvSpPr/>
          <p:nvPr/>
        </p:nvSpPr>
        <p:spPr>
          <a:xfrm>
            <a:off x="548640" y="3428400"/>
            <a:ext cx="10515600" cy="6400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5" name="Card"/>
          <p:cNvSpPr/>
          <p:nvPr/>
        </p:nvSpPr>
        <p:spPr>
          <a:xfrm>
            <a:off x="777240" y="3519840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6" name="Num"/>
          <p:cNvSpPr txBox="1"/>
          <p:nvPr/>
        </p:nvSpPr>
        <p:spPr>
          <a:xfrm>
            <a:off x="777240" y="3519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de-CH" sz="2000" dirty="0"/>
          </a:p>
        </p:txBody>
      </p:sp>
      <p:sp>
        <p:nvSpPr>
          <p:cNvPr id="107" name="RowText"/>
          <p:cNvSpPr txBox="1"/>
          <p:nvPr/>
        </p:nvSpPr>
        <p:spPr>
          <a:xfrm>
            <a:off x="1463040" y="3428400"/>
            <a:ext cx="9372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Online-Gebetskreis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Gemeinsam im Gebet verbunden bleiben</a:t>
            </a:r>
            <a:endParaRPr lang="de-CH" sz="2000" dirty="0"/>
          </a:p>
        </p:txBody>
      </p:sp>
      <p:sp>
        <p:nvSpPr>
          <p:cNvPr id="108" name="Card"/>
          <p:cNvSpPr/>
          <p:nvPr/>
        </p:nvSpPr>
        <p:spPr>
          <a:xfrm>
            <a:off x="548640" y="4159920"/>
            <a:ext cx="10515600" cy="6400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09" name="Card"/>
          <p:cNvSpPr/>
          <p:nvPr/>
        </p:nvSpPr>
        <p:spPr>
          <a:xfrm>
            <a:off x="777240" y="4251360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0" name="Num"/>
          <p:cNvSpPr txBox="1"/>
          <p:nvPr/>
        </p:nvSpPr>
        <p:spPr>
          <a:xfrm>
            <a:off x="777240" y="4251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de-CH" sz="2000" dirty="0"/>
          </a:p>
        </p:txBody>
      </p:sp>
      <p:sp>
        <p:nvSpPr>
          <p:cNvPr id="111" name="RowText"/>
          <p:cNvSpPr txBox="1"/>
          <p:nvPr/>
        </p:nvSpPr>
        <p:spPr>
          <a:xfrm>
            <a:off x="1463040" y="4159920"/>
            <a:ext cx="9372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Lesegruppe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«Der Sieg der Liebe» — gemeinsame Lektüre</a:t>
            </a:r>
            <a:endParaRPr lang="de-CH" sz="2000" dirty="0"/>
          </a:p>
        </p:txBody>
      </p:sp>
      <p:sp>
        <p:nvSpPr>
          <p:cNvPr id="112" name="Card"/>
          <p:cNvSpPr/>
          <p:nvPr/>
        </p:nvSpPr>
        <p:spPr>
          <a:xfrm>
            <a:off x="548640" y="4891440"/>
            <a:ext cx="10515600" cy="6400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3" name="Card"/>
          <p:cNvSpPr/>
          <p:nvPr/>
        </p:nvSpPr>
        <p:spPr>
          <a:xfrm>
            <a:off x="777240" y="4982880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4" name="Num"/>
          <p:cNvSpPr txBox="1"/>
          <p:nvPr/>
        </p:nvSpPr>
        <p:spPr>
          <a:xfrm>
            <a:off x="777240" y="49828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4</a:t>
            </a:r>
            <a:endParaRPr lang="de-CH" sz="2000" dirty="0"/>
          </a:p>
        </p:txBody>
      </p:sp>
      <p:sp>
        <p:nvSpPr>
          <p:cNvPr id="115" name="RowText"/>
          <p:cNvSpPr txBox="1"/>
          <p:nvPr/>
        </p:nvSpPr>
        <p:spPr>
          <a:xfrm>
            <a:off x="1463040" y="4891440"/>
            <a:ext cx="9372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Schulungen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Ausbildungen und Trainings für Gemeindeglieder</a:t>
            </a:r>
            <a:endParaRPr lang="de-CH" sz="2000" dirty="0"/>
          </a:p>
        </p:txBody>
      </p:sp>
      <p:sp>
        <p:nvSpPr>
          <p:cNvPr id="116" name="Card"/>
          <p:cNvSpPr/>
          <p:nvPr/>
        </p:nvSpPr>
        <p:spPr>
          <a:xfrm>
            <a:off x="548640" y="5622960"/>
            <a:ext cx="10515600" cy="640080"/>
          </a:xfrm>
          <a:prstGeom prst="roundRect">
            <a:avLst>
              <a:gd name="adj" fmla="val 800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7" name="Card"/>
          <p:cNvSpPr/>
          <p:nvPr/>
        </p:nvSpPr>
        <p:spPr>
          <a:xfrm>
            <a:off x="777240" y="5714400"/>
            <a:ext cx="457200" cy="45720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18" name="Num"/>
          <p:cNvSpPr txBox="1"/>
          <p:nvPr/>
        </p:nvSpPr>
        <p:spPr>
          <a:xfrm>
            <a:off x="777240" y="5714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de-CH" sz="2000" b="1" dirty="0">
                <a:solidFill>
                  <a:srgbClr val="FFFFFF"/>
                </a:solidFill>
                <a:latin typeface="Calibri" pitchFamily="34" charset="0"/>
              </a:rPr>
              <a:t>5</a:t>
            </a:r>
            <a:endParaRPr lang="de-CH" sz="2000" dirty="0"/>
          </a:p>
        </p:txBody>
      </p:sp>
      <p:sp>
        <p:nvSpPr>
          <p:cNvPr id="119" name="RowText"/>
          <p:cNvSpPr txBox="1"/>
          <p:nvPr/>
        </p:nvSpPr>
        <p:spPr>
          <a:xfrm>
            <a:off x="1463040" y="5622960"/>
            <a:ext cx="9372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de-CH" sz="2000" b="1" dirty="0">
                <a:solidFill>
                  <a:srgbClr val="1C8C96"/>
                </a:solidFill>
                <a:latin typeface="Calibri" pitchFamily="34" charset="0"/>
              </a:rPr>
              <a:t>Weitere Angebote — </a:t>
            </a:r>
            <a:r>
              <a:rPr lang="de-CH" sz="2000" dirty="0">
                <a:solidFill>
                  <a:srgbClr val="262626"/>
                </a:solidFill>
                <a:latin typeface="Calibri" pitchFamily="34" charset="0"/>
              </a:rPr>
              <a:t>Ergänzende Formate nach Bedarf</a:t>
            </a:r>
            <a:endParaRPr lang="de-CH" sz="2000" dirty="0"/>
          </a:p>
        </p:txBody>
      </p:sp>
      <p:sp>
        <p:nvSpPr>
          <p:cNvPr id="33" name="Text 30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F28B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ZUM INDIVIDUELLEN ZUSAMMENSTELLEN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9B8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Bausteine für Gemeinden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371600"/>
            <a:ext cx="1371600" cy="0"/>
          </a:xfrm>
          <a:prstGeom prst="line">
            <a:avLst/>
          </a:prstGeom>
          <a:noFill/>
          <a:ln w="28575">
            <a:solidFill>
              <a:srgbClr val="29B8C5"/>
            </a:solidFill>
            <a:prstDash val="solid"/>
          </a:ln>
        </p:spPr>
        <p:txBody>
          <a:bodyPr/>
          <a:lstStyle/>
          <a:p>
            <a:endParaRPr lang="de-CH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5074920" cy="1005840"/>
          </a:xfrm>
          <a:prstGeom prst="roundRect">
            <a:avLst>
              <a:gd name="adj" fmla="val 814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6" name="Shape 4"/>
          <p:cNvSpPr/>
          <p:nvPr/>
        </p:nvSpPr>
        <p:spPr>
          <a:xfrm>
            <a:off x="713232" y="1943100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7" name="Text 5"/>
          <p:cNvSpPr/>
          <p:nvPr/>
        </p:nvSpPr>
        <p:spPr>
          <a:xfrm>
            <a:off x="713232" y="19431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371600" y="1691640"/>
            <a:ext cx="4069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Jesus-Expo zu den </a:t>
            </a: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sieben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«Ich-bin-Worte»</a:t>
            </a:r>
            <a:endParaRPr lang="en-US" sz="2000" dirty="0">
              <a:solidFill>
                <a:srgbClr val="56565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897880" y="1691640"/>
            <a:ext cx="5074920" cy="1005840"/>
          </a:xfrm>
          <a:prstGeom prst="roundRect">
            <a:avLst>
              <a:gd name="adj" fmla="val 814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 dirty="0"/>
          </a:p>
        </p:txBody>
      </p:sp>
      <p:sp>
        <p:nvSpPr>
          <p:cNvPr id="14" name="Shape 12"/>
          <p:cNvSpPr/>
          <p:nvPr/>
        </p:nvSpPr>
        <p:spPr>
          <a:xfrm>
            <a:off x="6062472" y="1943100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5" name="Text 13"/>
          <p:cNvSpPr/>
          <p:nvPr/>
        </p:nvSpPr>
        <p:spPr>
          <a:xfrm>
            <a:off x="6062472" y="19431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720840" y="1691640"/>
            <a:ext cx="4069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Social-Media-</a:t>
            </a: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Kampagne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</a:t>
            </a: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echt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</a:t>
            </a:r>
            <a:endParaRPr lang="en-US" sz="2000" dirty="0">
              <a:solidFill>
                <a:srgbClr val="56565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48640" y="2862072"/>
            <a:ext cx="5074920" cy="1005840"/>
          </a:xfrm>
          <a:prstGeom prst="roundRect">
            <a:avLst>
              <a:gd name="adj" fmla="val 814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8" name="Shape 16"/>
          <p:cNvSpPr/>
          <p:nvPr/>
        </p:nvSpPr>
        <p:spPr>
          <a:xfrm>
            <a:off x="713232" y="3113532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19" name="Text 17"/>
          <p:cNvSpPr/>
          <p:nvPr/>
        </p:nvSpPr>
        <p:spPr>
          <a:xfrm>
            <a:off x="713232" y="31135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371600" y="2862072"/>
            <a:ext cx="4069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Online-Hope-Kurs zu den 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«Ich-bin-Worten»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5897880" y="2862072"/>
            <a:ext cx="5074920" cy="1005840"/>
          </a:xfrm>
          <a:prstGeom prst="roundRect">
            <a:avLst>
              <a:gd name="adj" fmla="val 814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22" name="Shape 20"/>
          <p:cNvSpPr/>
          <p:nvPr/>
        </p:nvSpPr>
        <p:spPr>
          <a:xfrm>
            <a:off x="6062472" y="3113532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23" name="Text 21"/>
          <p:cNvSpPr/>
          <p:nvPr/>
        </p:nvSpPr>
        <p:spPr>
          <a:xfrm>
            <a:off x="6062472" y="31135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6720840" y="2862072"/>
            <a:ext cx="4069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TV-</a:t>
            </a: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Evangelisation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von HopeTV</a:t>
            </a:r>
            <a:endParaRPr lang="en-US" sz="2000" dirty="0"/>
          </a:p>
        </p:txBody>
      </p:sp>
      <p:sp>
        <p:nvSpPr>
          <p:cNvPr id="29" name="Shape 27"/>
          <p:cNvSpPr/>
          <p:nvPr/>
        </p:nvSpPr>
        <p:spPr>
          <a:xfrm>
            <a:off x="548640" y="4032504"/>
            <a:ext cx="5074920" cy="1005840"/>
          </a:xfrm>
          <a:prstGeom prst="roundRect">
            <a:avLst>
              <a:gd name="adj" fmla="val 814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30" name="Shape 28"/>
          <p:cNvSpPr/>
          <p:nvPr/>
        </p:nvSpPr>
        <p:spPr>
          <a:xfrm>
            <a:off x="713232" y="4283964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31" name="Text 29"/>
          <p:cNvSpPr/>
          <p:nvPr/>
        </p:nvSpPr>
        <p:spPr>
          <a:xfrm>
            <a:off x="713232" y="428396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1371600" y="4032504"/>
            <a:ext cx="4069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Kleingruppen vor Ort</a:t>
            </a:r>
            <a:endParaRPr lang="en-US" sz="2000" dirty="0"/>
          </a:p>
        </p:txBody>
      </p:sp>
      <p:sp>
        <p:nvSpPr>
          <p:cNvPr id="33" name="Shape 31"/>
          <p:cNvSpPr/>
          <p:nvPr/>
        </p:nvSpPr>
        <p:spPr>
          <a:xfrm>
            <a:off x="5897880" y="4032504"/>
            <a:ext cx="5074920" cy="1005840"/>
          </a:xfrm>
          <a:prstGeom prst="roundRect">
            <a:avLst>
              <a:gd name="adj" fmla="val 814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34" name="Shape 32"/>
          <p:cNvSpPr/>
          <p:nvPr/>
        </p:nvSpPr>
        <p:spPr>
          <a:xfrm>
            <a:off x="6062472" y="4283964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35" name="Text 33"/>
          <p:cNvSpPr/>
          <p:nvPr/>
        </p:nvSpPr>
        <p:spPr>
          <a:xfrm>
            <a:off x="6062472" y="428396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  <p:sp>
        <p:nvSpPr>
          <p:cNvPr id="36" name="Text 34"/>
          <p:cNvSpPr/>
          <p:nvPr/>
        </p:nvSpPr>
        <p:spPr>
          <a:xfrm>
            <a:off x="6720840" y="4032504"/>
            <a:ext cx="4069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Lokale Ideen und Events der Gemeinden</a:t>
            </a:r>
            <a:endParaRPr lang="en-US" sz="2000" dirty="0"/>
          </a:p>
        </p:txBody>
      </p:sp>
      <p:sp>
        <p:nvSpPr>
          <p:cNvPr id="37" name="Shape 35"/>
          <p:cNvSpPr/>
          <p:nvPr/>
        </p:nvSpPr>
        <p:spPr>
          <a:xfrm>
            <a:off x="548640" y="5202936"/>
            <a:ext cx="5074920" cy="1005840"/>
          </a:xfrm>
          <a:prstGeom prst="roundRect">
            <a:avLst>
              <a:gd name="adj" fmla="val 814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 dirty="0"/>
          </a:p>
        </p:txBody>
      </p:sp>
      <p:sp>
        <p:nvSpPr>
          <p:cNvPr id="38" name="Shape 36"/>
          <p:cNvSpPr/>
          <p:nvPr/>
        </p:nvSpPr>
        <p:spPr>
          <a:xfrm>
            <a:off x="713232" y="5454396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39" name="Text 37"/>
          <p:cNvSpPr/>
          <p:nvPr/>
        </p:nvSpPr>
        <p:spPr>
          <a:xfrm>
            <a:off x="713232" y="545439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1371600" y="5202936"/>
            <a:ext cx="4069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Gebetskreis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&amp; </a:t>
            </a: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Lesekreis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Sieg der Liebe</a:t>
            </a:r>
            <a:r>
              <a:rPr lang="de-CH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</a:t>
            </a:r>
            <a:endParaRPr lang="en-US" sz="2000" dirty="0">
              <a:solidFill>
                <a:srgbClr val="56565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5897880" y="5202936"/>
            <a:ext cx="5074920" cy="1005840"/>
          </a:xfrm>
          <a:prstGeom prst="roundRect">
            <a:avLst>
              <a:gd name="adj" fmla="val 8140"/>
            </a:avLst>
          </a:prstGeom>
          <a:solidFill>
            <a:srgbClr val="EAF6F8"/>
          </a:solidFill>
          <a:ln/>
        </p:spPr>
        <p:txBody>
          <a:bodyPr/>
          <a:lstStyle/>
          <a:p>
            <a:endParaRPr lang="de-CH" dirty="0"/>
          </a:p>
        </p:txBody>
      </p:sp>
      <p:sp>
        <p:nvSpPr>
          <p:cNvPr id="42" name="Shape 40"/>
          <p:cNvSpPr/>
          <p:nvPr/>
        </p:nvSpPr>
        <p:spPr>
          <a:xfrm>
            <a:off x="6062472" y="5454396"/>
            <a:ext cx="502920" cy="502920"/>
          </a:xfrm>
          <a:prstGeom prst="ellipse">
            <a:avLst/>
          </a:prstGeom>
          <a:solidFill>
            <a:srgbClr val="29B8C5"/>
          </a:solidFill>
          <a:ln/>
        </p:spPr>
        <p:txBody>
          <a:bodyPr/>
          <a:lstStyle/>
          <a:p>
            <a:endParaRPr lang="de-CH"/>
          </a:p>
        </p:txBody>
      </p:sp>
      <p:sp>
        <p:nvSpPr>
          <p:cNvPr id="43" name="Text 41"/>
          <p:cNvSpPr/>
          <p:nvPr/>
        </p:nvSpPr>
        <p:spPr>
          <a:xfrm>
            <a:off x="6062472" y="545439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000" dirty="0"/>
          </a:p>
        </p:txBody>
      </p:sp>
      <p:sp>
        <p:nvSpPr>
          <p:cNvPr id="44" name="Text 42"/>
          <p:cNvSpPr/>
          <p:nvPr/>
        </p:nvSpPr>
        <p:spPr>
          <a:xfrm>
            <a:off x="6720840" y="5202936"/>
            <a:ext cx="4069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Passende</a:t>
            </a:r>
            <a:r>
              <a:rPr lang="en-US" sz="2000" dirty="0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rgbClr val="565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Missionsbücher</a:t>
            </a:r>
            <a:endParaRPr lang="en-US" sz="2000" dirty="0"/>
          </a:p>
        </p:txBody>
      </p:sp>
      <p:sp>
        <p:nvSpPr>
          <p:cNvPr id="47" name="Text 44"/>
          <p:cNvSpPr/>
          <p:nvPr/>
        </p:nvSpPr>
        <p:spPr>
          <a:xfrm>
            <a:off x="11277295" y="64465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1185</Words>
  <Application>Microsoft Office PowerPoint</Application>
  <PresentationFormat>Breitbild</PresentationFormat>
  <Paragraphs>194</Paragraphs>
  <Slides>15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Montserrat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Nicole Bürgi</cp:lastModifiedBy>
  <cp:revision>6</cp:revision>
  <dcterms:created xsi:type="dcterms:W3CDTF">2026-08-07T07:48:54Z</dcterms:created>
  <dcterms:modified xsi:type="dcterms:W3CDTF">2026-09-03T18:17:37Z</dcterms:modified>
</cp:coreProperties>
</file>